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32" r:id="rId1"/>
    <p:sldMasterId id="2147484244" r:id="rId2"/>
    <p:sldMasterId id="2147484256" r:id="rId3"/>
  </p:sldMasterIdLst>
  <p:notesMasterIdLst>
    <p:notesMasterId r:id="rId22"/>
  </p:notesMasterIdLst>
  <p:handoutMasterIdLst>
    <p:handoutMasterId r:id="rId23"/>
  </p:handoutMasterIdLst>
  <p:sldIdLst>
    <p:sldId id="383" r:id="rId4"/>
    <p:sldId id="389" r:id="rId5"/>
    <p:sldId id="378" r:id="rId6"/>
    <p:sldId id="391" r:id="rId7"/>
    <p:sldId id="396" r:id="rId8"/>
    <p:sldId id="392" r:id="rId9"/>
    <p:sldId id="394" r:id="rId10"/>
    <p:sldId id="393" r:id="rId11"/>
    <p:sldId id="397" r:id="rId12"/>
    <p:sldId id="398" r:id="rId13"/>
    <p:sldId id="379" r:id="rId14"/>
    <p:sldId id="380" r:id="rId15"/>
    <p:sldId id="400" r:id="rId16"/>
    <p:sldId id="388" r:id="rId17"/>
    <p:sldId id="384" r:id="rId18"/>
    <p:sldId id="382" r:id="rId19"/>
    <p:sldId id="399" r:id="rId20"/>
    <p:sldId id="387" r:id="rId2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7" autoAdjust="0"/>
  </p:normalViewPr>
  <p:slideViewPr>
    <p:cSldViewPr snapToObjects="1"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950B1FB5-125C-4900-95F1-2E2E9B5495CA}" type="datetime1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6FDD282D-D5CA-4334-823E-25589193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03396-02D2-4D8A-96DC-EAA6CFAF00C4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FB6FB-2730-496F-A094-94C67999E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0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5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B6FB-2730-496F-A094-94C67999E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0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>
              <a:ea typeface="ＭＳ Ｐゴシック" panose="020B0600070205080204" pitchFamily="34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7713" indent="-287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0938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131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3275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047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8767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4487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207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F60D44-6C8C-48EA-8D74-B459332E129C}" type="slidenum">
              <a:rPr lang="en-US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>
              <a:ea typeface="ＭＳ Ｐゴシック" panose="020B0600070205080204" pitchFamily="3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7713" indent="-287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0938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131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3275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047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8767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4487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207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FADF81-A216-4E00-86C7-482378B20CC3}" type="slidenum">
              <a:rPr lang="en-US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3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49C46151-6162-4CC2-8C57-09057BC9B30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D3016344-96A1-4E07-B79E-71A57E59355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33C2CA67-D675-4C59-8196-646478458D7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5670E95-3525-480A-84F4-04E4BFE9B6B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8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47AA6F10-8F45-4F8F-8D93-A47086D857A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524DA97-C009-46E8-A236-1DEE82919F9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53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49C46151-6162-4CC2-8C57-09057BC9B30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D3016344-96A1-4E07-B79E-71A57E59355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65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E2D5DCE9-0860-409F-B19D-88BA27B68CB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AC307D91-0300-4715-92D1-441831D0BBF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35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81ADC03-D360-4375-AF1E-77F821D8384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AA8219B6-0F50-4F35-8726-01AF5A0AEC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4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8C7DCC0-4569-4094-8D92-BE479D59740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A43851B-4E3E-46DC-9AE8-573FF6E0C19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79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D0108BA1-4832-4E16-969B-44443F8C532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025F4BA3-7DFA-4252-9535-16018629B41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92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9DFB2BD-F338-4CF9-B0D9-F7C45126B70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8156228D-D7F5-448C-A730-B79487825FE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79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8AEFC6D-D534-41FE-9597-BE73B0FCFFE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F197A74-2796-4FAA-B7B2-55E3A63F73F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7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63390EC-A83A-4A99-8B27-21F0F50ED0B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2DCD9498-44A2-430A-BA05-CAF81B0ED56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0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E2D5DCE9-0860-409F-B19D-88BA27B68CB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AC307D91-0300-4715-92D1-441831D0BBF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61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BCD2AB01-FE77-4E4A-8C5A-1021F3D2F7D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FAB437D1-4982-4ED8-8ADA-DBFEA7F9543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87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33C2CA67-D675-4C59-8196-646478458D7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5670E95-3525-480A-84F4-04E4BFE9B6B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61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47AA6F10-8F45-4F8F-8D93-A47086D857A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524DA97-C009-46E8-A236-1DEE82919F9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0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14621C86-7CA7-49EA-B6E1-17CBEEB57312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3F905C-64D7-4DB1-A753-64264AF5D984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01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8692C58B-98E2-41DF-BCA0-F8A1AF0CF45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547F4E-2565-4AFC-B727-2C65FEBD5156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32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1D4F38E2-2848-4FD3-97AC-920D3040EA6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62F47E-6B3F-41C2-9ADB-4B4DB417BF74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40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EC405951-84FD-4AFF-B4D4-AB1612F3521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C58E5C-96B0-4493-807D-ACF009BC0C9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12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545A10D0-CF80-4B01-8BA4-E92F93341FF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A1A8D8-4BF7-4E1D-AD2F-F26DC95C18C8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50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251A1B6F-E238-4E82-8A1E-96D4210459E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5298656-E0A5-4CC2-BB99-B58B97847F2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51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A8E5E0B9-AEE9-44AA-848E-AAEF4206D93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4C0C34-4521-4F3A-963C-60CB4994A946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6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81ADC03-D360-4375-AF1E-77F821D8384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AA8219B6-0F50-4F35-8726-01AF5A0AEC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56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EE4FD0FF-C906-44A5-8131-C6B30F2B94E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5101A6-D467-4A6A-9B75-F1A3C912B9F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72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443EEA05-5314-46F0-BE52-9382FE9A4BE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7EC2D6-C582-4CEE-A799-EBFC3FDE0B8C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99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306D549C-89AE-4A95-B513-95BE847362E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ADFE95-E72F-4F20-87E7-A156B39C04C8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06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56DDA7A5-0FB1-4A16-9D7A-7A583F5581B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337B6D-B90A-46B0-8EA5-639CC46B174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3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8C7DCC0-4569-4094-8D92-BE479D59740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A43851B-4E3E-46DC-9AE8-573FF6E0C19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D0108BA1-4832-4E16-969B-44443F8C532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025F4BA3-7DFA-4252-9535-16018629B41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7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9DFB2BD-F338-4CF9-B0D9-F7C45126B70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8156228D-D7F5-448C-A730-B79487825FE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0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8AEFC6D-D534-41FE-9597-BE73B0FCFFE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F197A74-2796-4FAA-B7B2-55E3A63F73F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5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63390EC-A83A-4A99-8B27-21F0F50ED0B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2DCD9498-44A2-430A-BA05-CAF81B0ED56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6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BCD2AB01-FE77-4E4A-8C5A-1021F3D2F7D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FAB437D1-4982-4ED8-8ADA-DBFEA7F9543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9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103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13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0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DWS Slide Cov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3538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253538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443620" y="2251075"/>
            <a:ext cx="8320968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CLASSIFICATION OF SIGNIFICANT WATER RESOURCES AND DETERMINATION OF RESOURCE QUALITY OBJECTIVES FOR WATER RESOURCES IN THE USUTU TO MHLATHUZE CATCHMENTS </a:t>
            </a:r>
            <a:r>
              <a:rPr lang="en-US" altLang="en-US" sz="1600" b="1" dirty="0"/>
              <a:t>(WP11387)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: </a:t>
            </a:r>
          </a:p>
          <a:p>
            <a:pPr algn="ctr" eaLnBrk="1" hangingPunct="1"/>
            <a:r>
              <a:rPr lang="en-US" sz="16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BACKGROUND</a:t>
            </a:r>
            <a:endParaRPr lang="en-GB" sz="2000" dirty="0">
              <a:solidFill>
                <a:prstClr val="black"/>
              </a:solidFill>
            </a:endParaRPr>
          </a:p>
          <a:p>
            <a:pPr eaLnBrk="1" hangingPunct="1"/>
            <a:endParaRPr lang="en-GB" sz="2000" dirty="0">
              <a:solidFill>
                <a:prstClr val="black"/>
              </a:solidFill>
            </a:endParaRPr>
          </a:p>
          <a:p>
            <a:pPr eaLnBrk="1" hangingPunct="1"/>
            <a:endParaRPr lang="en-GB" sz="2000" dirty="0">
              <a:solidFill>
                <a:prstClr val="black"/>
              </a:solidFill>
            </a:endParaRPr>
          </a:p>
          <a:p>
            <a:pPr lvl="0" algn="ctr" eaLnBrk="1" hangingPunct="1"/>
            <a:r>
              <a:rPr lang="en-US" sz="20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INCEPTION MEETING</a:t>
            </a:r>
          </a:p>
          <a:p>
            <a:pPr lvl="0" algn="ctr" eaLnBrk="1" hangingPunct="1"/>
            <a:endParaRPr lang="en-US" b="1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eaLnBrk="1" hangingPunct="1"/>
            <a:r>
              <a:rPr lang="en-ZA" sz="2000" dirty="0">
                <a:solidFill>
                  <a:prstClr val="black"/>
                </a:solidFill>
                <a:latin typeface="Gill Sans Light" charset="0"/>
              </a:rPr>
              <a:t>Presented by:</a:t>
            </a:r>
          </a:p>
          <a:p>
            <a:pPr eaLnBrk="1" hangingPunct="1"/>
            <a:r>
              <a:rPr lang="en-ZA" sz="2000" dirty="0">
                <a:solidFill>
                  <a:prstClr val="black"/>
                </a:solidFill>
                <a:latin typeface="Gill Sans Light" charset="0"/>
              </a:rPr>
              <a:t>Mnisi Mkhevu</a:t>
            </a:r>
          </a:p>
          <a:p>
            <a:pPr eaLnBrk="1" hangingPunct="1"/>
            <a:r>
              <a:rPr lang="en-ZA" sz="2000" dirty="0">
                <a:solidFill>
                  <a:prstClr val="black"/>
                </a:solidFill>
                <a:latin typeface="Gill Sans Light" charset="0"/>
              </a:rPr>
              <a:t>Department: Water &amp; Sanitation</a:t>
            </a:r>
          </a:p>
          <a:p>
            <a:pPr eaLnBrk="1" hangingPunct="1"/>
            <a:endParaRPr lang="en-ZA" sz="2000" dirty="0">
              <a:solidFill>
                <a:prstClr val="black"/>
              </a:solidFill>
              <a:latin typeface="Gill Sans Light" charset="0"/>
            </a:endParaRPr>
          </a:p>
          <a:p>
            <a:pPr eaLnBrk="1" hangingPunct="1"/>
            <a:r>
              <a:rPr lang="en-ZA" sz="2000" dirty="0">
                <a:solidFill>
                  <a:prstClr val="black"/>
                </a:solidFill>
                <a:latin typeface="Gill Sans Light" charset="0"/>
              </a:rPr>
              <a:t>Date: 11 February 2022</a:t>
            </a:r>
          </a:p>
        </p:txBody>
      </p:sp>
      <p:pic>
        <p:nvPicPr>
          <p:cNvPr id="14340" name="Picture 1" descr="NDP_LOGO-1_colou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304800"/>
            <a:ext cx="9540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56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B1FB9922-8168-4636-A9B6-23025DC7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12737"/>
            <a:ext cx="5435552" cy="592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535113" y="79682"/>
            <a:ext cx="6723062" cy="596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ZA" sz="3200" kern="0" dirty="0">
                <a:solidFill>
                  <a:schemeClr val="tx1"/>
                </a:solidFill>
              </a:rPr>
              <a:t>Example of numerical RQO limits</a:t>
            </a:r>
            <a:endParaRPr lang="en-US" sz="3200" kern="0" dirty="0">
              <a:solidFill>
                <a:schemeClr val="tx1"/>
              </a:solidFill>
            </a:endParaRPr>
          </a:p>
        </p:txBody>
      </p:sp>
      <p:sp>
        <p:nvSpPr>
          <p:cNvPr id="94212" name="AutoShape 2" descr="data:image/jpeg;base64,/9j/4AAQSkZJRgABAQAAAQABAAD/2wCEAAkGBxQQEg8UDxQPDxAQDw8PEA8PEA8PDxAPFBQWFhQUFBQYHCggGBolGxQUITEhJSkrLi4uFx8zODMsNygtLiwBCgoKDg0OFxAQGiwkHBwsLCwsLCwsLCwsLCwsLCwsLCwsLCwsLCwsLCwsLCwsLCwsLCwsLCwsLCwsLCwsLCwsLP/AABEIAMIBAwMBIgACEQEDEQH/xAAcAAACAwEBAQEAAAAAAAAAAAACAwABBAUGBwj/xAA7EAACAgECBAMGAwYFBQEAAAAAAQIREgMhBDFBUQVhcQYTIoGRoTKx4QcUUpLB0RYjQmLwQ1NygoMz/8QAGQEBAQEBAQEAAAAAAAAAAAAAAAECAwQF/8QAIBEBAQEAAgIDAQEBAAAAAAAAAAERAhIhMQMTUUFhcf/aAAwDAQACEQMRAD8A9+oofEXFDon0LXkkEg0VRdE0wSkHGYCoKMTNxZKJMjZReI8GVaYSKURijXMlsTrULLUkFsZ7NdQotIvFFWN1LxxaLsEsKOyFItOiNKshbKxCWKBkHiW4jYdaUSSDxIydicC6AktmMYnXbXIsurmMs3QMZb2VKLZUYteR3/jnnluSLaEx1BqkcLrp4BKIuaHtidSZqcql4whxIXk/IhvaxkViHH5GaMwnNmcrrsbEDNUZoarGOZMsTZYOOp3GwafqZ1GwoRaLcSa0L7lqVC4sJzMqZkXkLWp33KyGINMNMTGQUpdi1D4ojFe8GqSMeY1kq7LsCbAyHtPR5AIzCchrUkEkXkABJk9r6NTKlMTmBKZerPY33hUtQRkWXrE201SA1WRMqZP60VQGrNfMKQmcLNz/AFL/AIkdUNagqOmg1E1sZymvUpCuYwpmdi4CiEssaYzRCbATJZNaHFh2KiwrLqGxkMUzOmEpDA/IpyFZETEiUxBKwYsJMdjqNMugUwkzOtYOKGoUmFZm1cGwcUVZdk0xadFuQNksqYPMFzKsGxF8o0A0FYLZqck6hoNMCy7FpIKySYFkbM60VOQLkXNgM1Kzisg0xMi1MofkDJi1ItyCLsgFkGmM+RMj5Dq+2XEuDjm6dpSaWST3fxVd9mc/Q8e1o6kNSOtNzheLnPOr5qp9H2OP2xp9r1uKhpq9ScNOP8U5RgvqzDwvtJwupnjraXwOpZSw+ccqyXmj47x/impxEk9ab1JRbxb6XvS7LyM8dZK07d8+n1J9pj7d4N43pcUtR6Lk/dyxkpLF78pLydM6akfD/CfHtThpuWjLFuOLUllGUeaTT/5zOrp+3nFK/ihK3e+nHbyVdDU+WJj65kWpHyeP7QuISn/+cm1s3CsH5Jc/nfz5COA/aBxUIyU3DVvaMpxWUX3+Gr+Zfsg+xKQSkfLuH/aJqvTanpac5O1mm4Kq7bjuH/aJLS0tOMtJT1IJJvLCLgo0q5/FfyHeD6bkWpHyLX/aVxEn/lx0oLfbFz2823zOT4l7a8Xq/i1ZRj/Dpf5S2f8At369+xm81fdIa0W3FOLkt3FNOSXmhqkfnLS8a1oTyjq6sZb/ABKclPd2/iu93u+56T/HXF6lXquFJfgjCOTXVuv0J2NfaciZHivCfbvT1IR97GS1eTUMWpUvxJNqr7G5+2Gl/Bq/PD+5s16fIvI8pL2z0uUYSb7NpHP/AMZaiW8dJve5VP7pPYK93kDkfOtf2x1nVSiuvwQTVfOxUvajiNv82r/2aW32Ca+k5FOR83j7TcQ+Wt83p6a3/lBl7U8WntOMl5w0/wCw019Icisj5u/anjNvi0/TCO/2Odx/ifFa6rV1G4vnFfDD5pLf5jx+pv8Aj6j+/wCnePvNLK0sc4XcrpVfN0/oaHI+KrQ7yj6WjdHitVJL3urS2V6knS+pLZ+rN/H1ebFuR8s/eZ/9yf8ANL+5l1Jaje+pKv8Ayl/ck5xcv4+tSYKkfJIqa3WpJXzptN/Oxy4jU/7mp/MX7Idb+Pq6ZeR8jzld+91r2/6j6Aa0clU56kkv4pt/mPsida+vWQ+Px065S1F/9Jr+pQ+yHXk8zGMnd3yfO9xM+Hkkr6+Z2brmo/cOOptyVeVHm7t9XIjoNvZS5bOg9TQk6+GTa8nyOtn8iX5k7nVx48LN38Mvow9PhNRLlK75I6yYV9nEfYnWOdp8NKMray2umlu91QxcCrt1TnySe0eexsae2+/ewl5v6D7KvWMEODl8Kdru0toprt13G6mhGtLadp/GsX8S9X6Gv1ZMkuTv5pk7nWObo6ME00ptOTf4f9FbNMzcXCOTwyrJVydRrf7navyoBza62uzW9FnypkcXC++9bJPzOz4ZwUML1HbdclNOP2KfE+TXqlXyokOIT5ZLpunSNd6ZHSjwuk8a5cpSWT+aTry29T2fhGjweq8IPOeP4dSDTa6+R4rwrwPV4uT92rrnJtqC+Z7PwD2OehJTnqSU1y91Jx9U2+Zrhy5VLxjsf4e0OkIr6/3PMcZ7C6uTenqRacn+Jyi8enQ97FEO1THzHjfZLivjTTnC1WEo7pParZj8V8A4lQ04+71FFLZq5+ieN7n1mSFaum2jPUx8q0eE14Rinp6jSVZSjNWc7j9XXyaVx5bWk1/U+zRhSRzvFfCo66kpbWqtVf3M9FfHHxepp3lNuT2q20v1E/v+pzyclts3Vep1PaPwWXDajg25Wm4t/wCpW1f2POasZJNbpWre/I5WJlaXur2tvf4nGN/1D1OJnjjvSezUn9PUy+5XdVFU1z38/qBLxBxVc+Wz/CvRehn/AIOn4THVUk22oVurtNPsr2fI1cf4p7ro22nTe0bPN6XFSzi43+K0vzR0+N4pSpNK09u6vz+5bu+Wpcjbw/i7lG3F26pLr82bNLi06p7tXTav8jy3E8S1sneyVLp6g6PFu1are9tiefZ2r2C1b/UimYdPiYyVpv6N7hqXn/R/cz2rpsbHIhji/Ug2/qai4Xz6eZT0V1bS8lsSLropf+zozcZGMk1k4U1+HJ22t07f/KMymRqjGLW0rXpZUtJPs/l+pm4DGCacnJW6zpbVty9OX3H1kqtyjvsqrdU67dRTIk00tlGrrfZL6IVPWfbmr5KhmkowSituyrf0f69xjfajOxmxm0+Kl1S+6Griu6e3ZMknfRP1M+rpx6Jtvnz/ADEsqZTp8Wn+F7vu3H8wY8ZS7+bf5CY8LTdtpPpdmjhPBZ6n4IOa5PGDavyfT0NySmF/vdpvelzaV1518hn7w9kt769DoaPsvquvgn6SpK/Q73AexeyepKMV1jFW/qanx76ivINN9Wn2Uftys9R7M+zmpKcJaqSgneM4qeXPdq1Ss9PwfgGlptOMVsq79Ks7uikkktqR24/FntPH8M0Y4xSVKlVRjivkugzIU5g5nVK0ZkchCkE5FDcgXIGwHIgY5guYpyAlI1ia857deGvW04TgnKWlkmkrk4yr8t/qfNOJ0trSt9Fufa8jyntL7OqS03w8Ip21KK2tPl+TOPycL7jUv8fKNaMrpJ7vlT5sCHDuTa5Wek1NBrmqp/kJWnHql6rmce69XL4bw9xacpL4WmlF7c+4XiSUblVu1v0N8uFvZSXdJUYuL4dpUmpd40+fcnbamOO9RptrZv7dQFJ93yNenwuV28e3wtt/Qt+Hy6b/ACaOuwb/AA2kl8fxNLa6q9vmzoTlJcn89rZxtDhZRTXXy3HaWUf9dpdPPp6HHlx8+x0vez7kM61rIc/KGLSlkskqXVOSpfkaIzS6fYzR4rbd9UuqDbnzyjXp+pa6a0SlXT8mL97jW770AtJS5792T3Pba+SS/sTDBT4jsvW6RfvXW1ee+xv4HwDW1eUXFN3lLZep6Hg/ZCKr3s5S25RSSNz4rR5CDXzfZHV8O8C19feMHCH8Wr8K+S5s9xwnhmjpV7uEV5839TdkdePwT+prg+F+yWnpu9V+9l2qoL5dT0WlpRgkoJRS5JJJA5FqR3kk9IIOxLYSZdZOiw1IQpEcwHuRSYlTCzKhykXkIyLyIp+YLYvImYBWDIpSJJjTAlSJYLY0xy/F/BYayk6XvMWoy5bnidfwLVWXwvY+kNvuZta9919Dly4TlWpcfO/CuBepracGnTklLmqit5b+iYXjvhnuNVxTuOzjat49m+57fR0FGV1Fc+SPPe1mllKMnttXqY5fHnFfdeW1uHio3TbfSm0unTqY5yWPOWXVSfbpfyOmnXJv06FamlCXNK+/6nCXGurifvqXm3eyqhkHmrS26219zZLwuPRbd0rM/FcPhHa32pbLv5m9l9M2I4V2+rIc7PU6RnXmiDozjXLTa5Pf/d18zocF4fq6tJQlJXWXJdzseE+DQ1FeVdeVv6s9RwnDx0oqMNq6933Z048LfbTi+H+y3J6ja5fDGl9z0HB+GaWlWMI2lVvd/capBZHacZE2tCkXmIUgkaQ7MvMTkSxocphKZnUi8gNWZeZmyLyINPvCszPkTMI05EyEKZeZRoUi8zOpEyIHuZWYnMjkA7Mp6gnIpsB3vCSmZ8inMKfkK1WA5gSkQA5mbjuEWtFp81bXqaSRZb58EeI4vw2em3cXW/TogvDPDXq6kYtNRtOTrkj28qfNJ+pSpckl0OP0zWryXocNCEFBJUlXJWzzHtXwkNqik96xWDXz6npszneK8ItVW3Sim2u9HTlx8eEleB/d331P5v0KOpqxVvf8yHlbem0Y4KlVclSrYYpgJFo9bLTDUHXsZ9NBzlyJodBhPUM0Zl5FQ5THNmaEgpTIo4yDYiMyPUAdKRFMzuRMistGZSmIyLUijQphKZmUglIDQpl5mfImQD8ysxGRMgh+Zb1DPkU5AOcwHMWpATkTVaMiRERmMUia0NsXKZepITdiBmZTmLbBcjTFNzF6+p8Mr5UwUwdTdNd9io8rPVjbpdSHal4XDt9yHn+vk6do3wRGhPvSszoNMZAuYnImQD8iZiMiZFGhTCyM2RakBoyKyE5EyCH5EyE5F5ANyLTFJl2NDUw0xKkWpDQ6yOQrIFzAZkTIVkSyobkU5C7LRNDYsGRVhIjUCkNTFS1APeAN1ZAp7AOQEpgXKRWQtyKs1rJyYE5AOQLkAeRBdkLqYUpF5CbLsw2dkXkJTLsBuRMhVksBuRakJyCyIHZEyFZF2UNyLyE2XZA9SJkKTLsaHKRakJsvIobkVkLyJYB2TICyWENTDchMGXNkqwxSDc9hKCClykDmSaFSCGqYEpC7JYB2RsDIJsupinIrIGTBsug8iCsiBMBZdi7Lsy2YmMsRZaYDYkkgIyotysgiYSYsNMaCLsXmVmTVxoRb2FwmSciaYvMtSFINRKHxexGVCJJssRVl2LLsqDslg2U2AcJDZGbIJ6oU9SCcjM9QLIgOTFSCsW2BdFUVkVkBbQLmVOYlyKg3IFsFsFyKDyIKsgRYRCGWkRZZAIWQgFlSIQlUJCyGQUQkQhVMQ5EIEMFTIQ0ARbIQIplMhCipAFkAsZeyIQC2LkQhABRCABIAhCgQWQgRRRCF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ZA" altLang="en-US">
              <a:solidFill>
                <a:prstClr val="black"/>
              </a:solidFill>
            </a:endParaRPr>
          </a:p>
        </p:txBody>
      </p:sp>
      <p:sp>
        <p:nvSpPr>
          <p:cNvPr id="94213" name="AutoShape 4" descr="data:image/jpeg;base64,/9j/4AAQSkZJRgABAQAAAQABAAD/2wCEAAkGBxQQEg8UDxQPDxAQDw8PEA8PEA8PDxAPFBQWFhQUFBQYHCggGBolGxQUITEhJSkrLi4uFx8zODMsNygtLiwBCgoKDg0OFxAQGiwkHBwsLCwsLCwsLCwsLCwsLCwsLCwsLCwsLCwsLCwsLCwsLCwsLCwsLCwsLCwsLCwsLCwsLP/AABEIAMIBAwMBIgACEQEDEQH/xAAcAAACAwEBAQEAAAAAAAAAAAACAwABBAUGBwj/xAA7EAACAgECBAMGAwYFBQEAAAAAAQIREgMhBDFBUQVhcQYTIoGRoTKx4QcUUpLB0RYjQmLwQ1NygoMz/8QAGQEBAQEBAQEAAAAAAAAAAAAAAAECAwQF/8QAIBEBAQEAAgIDAQEBAAAAAAAAAAERAhIhMQMTUUFhcf/aAAwDAQACEQMRAD8A9+oofEXFDon0LXkkEg0VRdE0wSkHGYCoKMTNxZKJMjZReI8GVaYSKURijXMlsTrULLUkFsZ7NdQotIvFFWN1LxxaLsEsKOyFItOiNKshbKxCWKBkHiW4jYdaUSSDxIydicC6AktmMYnXbXIsurmMs3QMZb2VKLZUYteR3/jnnluSLaEx1BqkcLrp4BKIuaHtidSZqcql4whxIXk/IhvaxkViHH5GaMwnNmcrrsbEDNUZoarGOZMsTZYOOp3GwafqZ1GwoRaLcSa0L7lqVC4sJzMqZkXkLWp33KyGINMNMTGQUpdi1D4ojFe8GqSMeY1kq7LsCbAyHtPR5AIzCchrUkEkXkABJk9r6NTKlMTmBKZerPY33hUtQRkWXrE201SA1WRMqZP60VQGrNfMKQmcLNz/AFL/AIkdUNagqOmg1E1sZymvUpCuYwpmdi4CiEssaYzRCbATJZNaHFh2KiwrLqGxkMUzOmEpDA/IpyFZETEiUxBKwYsJMdjqNMugUwkzOtYOKGoUmFZm1cGwcUVZdk0xadFuQNksqYPMFzKsGxF8o0A0FYLZqck6hoNMCy7FpIKySYFkbM60VOQLkXNgM1Kzisg0xMi1MofkDJi1ItyCLsgFkGmM+RMj5Dq+2XEuDjm6dpSaWST3fxVd9mc/Q8e1o6kNSOtNzheLnPOr5qp9H2OP2xp9r1uKhpq9ScNOP8U5RgvqzDwvtJwupnjraXwOpZSw+ccqyXmj47x/impxEk9ab1JRbxb6XvS7LyM8dZK07d8+n1J9pj7d4N43pcUtR6Lk/dyxkpLF78pLydM6akfD/CfHtThpuWjLFuOLUllGUeaTT/5zOrp+3nFK/ihK3e+nHbyVdDU+WJj65kWpHyeP7QuISn/+cm1s3CsH5Jc/nfz5COA/aBxUIyU3DVvaMpxWUX3+Gr+Zfsg+xKQSkfLuH/aJqvTanpac5O1mm4Kq7bjuH/aJLS0tOMtJT1IJJvLCLgo0q5/FfyHeD6bkWpHyLX/aVxEn/lx0oLfbFz2823zOT4l7a8Xq/i1ZRj/Dpf5S2f8At369+xm81fdIa0W3FOLkt3FNOSXmhqkfnLS8a1oTyjq6sZb/ABKclPd2/iu93u+56T/HXF6lXquFJfgjCOTXVuv0J2NfaciZHivCfbvT1IR97GS1eTUMWpUvxJNqr7G5+2Gl/Bq/PD+5s16fIvI8pL2z0uUYSb7NpHP/AMZaiW8dJve5VP7pPYK93kDkfOtf2x1nVSiuvwQTVfOxUvajiNv82r/2aW32Ca+k5FOR83j7TcQ+Wt83p6a3/lBl7U8WntOMl5w0/wCw019Icisj5u/anjNvi0/TCO/2Odx/ifFa6rV1G4vnFfDD5pLf5jx+pv8Aj6j+/wCnePvNLK0sc4XcrpVfN0/oaHI+KrQ7yj6WjdHitVJL3urS2V6knS+pLZ+rN/H1ebFuR8s/eZ/9yf8ANL+5l1Jaje+pKv8Ayl/ck5xcv4+tSYKkfJIqa3WpJXzptN/Oxy4jU/7mp/MX7Idb+Pq6ZeR8jzld+91r2/6j6Aa0clU56kkv4pt/mPsida+vWQ+Px065S1F/9Jr+pQ+yHXk8zGMnd3yfO9xM+Hkkr6+Z2brmo/cOOptyVeVHm7t9XIjoNvZS5bOg9TQk6+GTa8nyOtn8iX5k7nVx48LN38Mvow9PhNRLlK75I6yYV9nEfYnWOdp8NKMray2umlu91QxcCrt1TnySe0eexsae2+/ewl5v6D7KvWMEODl8Kdru0toprt13G6mhGtLadp/GsX8S9X6Gv1ZMkuTv5pk7nWObo6ME00ptOTf4f9FbNMzcXCOTwyrJVydRrf7navyoBza62uzW9FnypkcXC++9bJPzOz4ZwUML1HbdclNOP2KfE+TXqlXyokOIT5ZLpunSNd6ZHSjwuk8a5cpSWT+aTry29T2fhGjweq8IPOeP4dSDTa6+R4rwrwPV4uT92rrnJtqC+Z7PwD2OehJTnqSU1y91Jx9U2+Zrhy5VLxjsf4e0OkIr6/3PMcZ7C6uTenqRacn+Jyi8enQ97FEO1THzHjfZLivjTTnC1WEo7pParZj8V8A4lQ04+71FFLZq5+ieN7n1mSFaum2jPUx8q0eE14Rinp6jSVZSjNWc7j9XXyaVx5bWk1/U+zRhSRzvFfCo66kpbWqtVf3M9FfHHxepp3lNuT2q20v1E/v+pzyclts3Vep1PaPwWXDajg25Wm4t/wCpW1f2POasZJNbpWre/I5WJlaXur2tvf4nGN/1D1OJnjjvSezUn9PUy+5XdVFU1z38/qBLxBxVc+Wz/CvRehn/AIOn4THVUk22oVurtNPsr2fI1cf4p7ro22nTe0bPN6XFSzi43+K0vzR0+N4pSpNK09u6vz+5bu+Wpcjbw/i7lG3F26pLr82bNLi06p7tXTav8jy3E8S1sneyVLp6g6PFu1are9tiefZ2r2C1b/UimYdPiYyVpv6N7hqXn/R/cz2rpsbHIhji/Ug2/qai4Xz6eZT0V1bS8lsSLropf+zozcZGMk1k4U1+HJ22t07f/KMymRqjGLW0rXpZUtJPs/l+pm4DGCacnJW6zpbVty9OX3H1kqtyjvsqrdU67dRTIk00tlGrrfZL6IVPWfbmr5KhmkowSituyrf0f69xjfajOxmxm0+Kl1S+6Griu6e3ZMknfRP1M+rpx6Jtvnz/ADEsqZTp8Wn+F7vu3H8wY8ZS7+bf5CY8LTdtpPpdmjhPBZ6n4IOa5PGDavyfT0NySmF/vdpvelzaV1518hn7w9kt769DoaPsvquvgn6SpK/Q73AexeyepKMV1jFW/qanx76ivINN9Wn2Uftys9R7M+zmpKcJaqSgneM4qeXPdq1Ss9PwfgGlptOMVsq79Ks7uikkktqR24/FntPH8M0Y4xSVKlVRjivkugzIU5g5nVK0ZkchCkE5FDcgXIGwHIgY5guYpyAlI1ia857deGvW04TgnKWlkmkrk4yr8t/qfNOJ0trSt9Fufa8jyntL7OqS03w8Ip21KK2tPl+TOPycL7jUv8fKNaMrpJ7vlT5sCHDuTa5Wek1NBrmqp/kJWnHql6rmce69XL4bw9xacpL4WmlF7c+4XiSUblVu1v0N8uFvZSXdJUYuL4dpUmpd40+fcnbamOO9RptrZv7dQFJ93yNenwuV28e3wtt/Qt+Hy6b/ACaOuwb/AA2kl8fxNLa6q9vmzoTlJcn89rZxtDhZRTXXy3HaWUf9dpdPPp6HHlx8+x0vez7kM61rIc/KGLSlkskqXVOSpfkaIzS6fYzR4rbd9UuqDbnzyjXp+pa6a0SlXT8mL97jW770AtJS5792T3Pba+SS/sTDBT4jsvW6RfvXW1ee+xv4HwDW1eUXFN3lLZep6Hg/ZCKr3s5S25RSSNz4rR5CDXzfZHV8O8C19feMHCH8Wr8K+S5s9xwnhmjpV7uEV5839TdkdePwT+prg+F+yWnpu9V+9l2qoL5dT0WlpRgkoJRS5JJJA5FqR3kk9IIOxLYSZdZOiw1IQpEcwHuRSYlTCzKhykXkIyLyIp+YLYvImYBWDIpSJJjTAlSJYLY0xy/F/BYayk6XvMWoy5bnidfwLVWXwvY+kNvuZta9919Dly4TlWpcfO/CuBepracGnTklLmqit5b+iYXjvhnuNVxTuOzjat49m+57fR0FGV1Fc+SPPe1mllKMnttXqY5fHnFfdeW1uHio3TbfSm0unTqY5yWPOWXVSfbpfyOmnXJv06FamlCXNK+/6nCXGurifvqXm3eyqhkHmrS26219zZLwuPRbd0rM/FcPhHa32pbLv5m9l9M2I4V2+rIc7PU6RnXmiDozjXLTa5Pf/d18zocF4fq6tJQlJXWXJdzseE+DQ1FeVdeVv6s9RwnDx0oqMNq6933Z048LfbTi+H+y3J6ja5fDGl9z0HB+GaWlWMI2lVvd/capBZHacZE2tCkXmIUgkaQ7MvMTkSxocphKZnUi8gNWZeZmyLyINPvCszPkTMI05EyEKZeZRoUi8zOpEyIHuZWYnMjkA7Mp6gnIpsB3vCSmZ8inMKfkK1WA5gSkQA5mbjuEWtFp81bXqaSRZb58EeI4vw2em3cXW/TogvDPDXq6kYtNRtOTrkj28qfNJ+pSpckl0OP0zWryXocNCEFBJUlXJWzzHtXwkNqik96xWDXz6npszneK8ItVW3Sim2u9HTlx8eEleB/d331P5v0KOpqxVvf8yHlbem0Y4KlVclSrYYpgJFo9bLTDUHXsZ9NBzlyJodBhPUM0Zl5FQ5THNmaEgpTIo4yDYiMyPUAdKRFMzuRMistGZSmIyLUijQphKZmUglIDQpl5mfImQD8ysxGRMgh+Zb1DPkU5AOcwHMWpATkTVaMiRERmMUia0NsXKZepITdiBmZTmLbBcjTFNzF6+p8Mr5UwUwdTdNd9io8rPVjbpdSHal4XDt9yHn+vk6do3wRGhPvSszoNMZAuYnImQD8iZiMiZFGhTCyM2RakBoyKyE5EyCH5EyE5F5ANyLTFJl2NDUw0xKkWpDQ6yOQrIFzAZkTIVkSyobkU5C7LRNDYsGRVhIjUCkNTFS1APeAN1ZAp7AOQEpgXKRWQtyKs1rJyYE5AOQLkAeRBdkLqYUpF5CbLsw2dkXkJTLsBuRMhVksBuRakJyCyIHZEyFZF2UNyLyE2XZA9SJkKTLsaHKRakJsvIobkVkLyJYB2TICyWENTDchMGXNkqwxSDc9hKCClykDmSaFSCGqYEpC7JYB2RsDIJsupinIrIGTBsug8iCsiBMBZdi7Lsy2YmMsRZaYDYkkgIyotysgiYSYsNMaCLsXmVmTVxoRb2FwmSciaYvMtSFINRKHxexGVCJJssRVl2LLsqDslg2U2AcJDZGbIJ6oU9SCcjM9QLIgOTFSCsW2BdFUVkVkBbQLmVOYlyKg3IFsFsFyKDyIKsgRYRCGWkRZZAIWQgFlSIQlUJCyGQUQkQhVMQ5EIEMFTIQ0ARbIQIplMhCipAFkAsZeyIQC2LkQhABRCABIAhCgQWQgRRRCFH//Z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ZA" altLang="en-US">
              <a:solidFill>
                <a:prstClr val="black"/>
              </a:solidFill>
            </a:endParaRPr>
          </a:p>
        </p:txBody>
      </p:sp>
      <p:sp>
        <p:nvSpPr>
          <p:cNvPr id="94214" name="AutoShape 6" descr="data:image/jpeg;base64,/9j/4AAQSkZJRgABAQAAAQABAAD/2wCEAAkGBxQQEg8UDxQPDxAQDw8PEA8PEA8PDxAPFBQWFhQUFBQYHCggGBolGxQUITEhJSkrLi4uFx8zODMsNygtLiwBCgoKDg0OFxAQGiwkHBwsLCwsLCwsLCwsLCwsLCwsLCwsLCwsLCwsLCwsLCwsLCwsLCwsLCwsLCwsLCwsLCwsLP/AABEIAMIBAwMBIgACEQEDEQH/xAAcAAACAwEBAQEAAAAAAAAAAAACAwABBAUGBwj/xAA7EAACAgECBAMGAwYFBQEAAAAAAQIREgMhBDFBUQVhcQYTIoGRoTKx4QcUUpLB0RYjQmLwQ1NygoMz/8QAGQEBAQEBAQEAAAAAAAAAAAAAAAECAwQF/8QAIBEBAQEAAgIDAQEBAAAAAAAAAAERAhIhMQMTUUFhcf/aAAwDAQACEQMRAD8A9+oofEXFDon0LXkkEg0VRdE0wSkHGYCoKMTNxZKJMjZReI8GVaYSKURijXMlsTrULLUkFsZ7NdQotIvFFWN1LxxaLsEsKOyFItOiNKshbKxCWKBkHiW4jYdaUSSDxIydicC6AktmMYnXbXIsurmMs3QMZb2VKLZUYteR3/jnnluSLaEx1BqkcLrp4BKIuaHtidSZqcql4whxIXk/IhvaxkViHH5GaMwnNmcrrsbEDNUZoarGOZMsTZYOOp3GwafqZ1GwoRaLcSa0L7lqVC4sJzMqZkXkLWp33KyGINMNMTGQUpdi1D4ojFe8GqSMeY1kq7LsCbAyHtPR5AIzCchrUkEkXkABJk9r6NTKlMTmBKZerPY33hUtQRkWXrE201SA1WRMqZP60VQGrNfMKQmcLNz/AFL/AIkdUNagqOmg1E1sZymvUpCuYwpmdi4CiEssaYzRCbATJZNaHFh2KiwrLqGxkMUzOmEpDA/IpyFZETEiUxBKwYsJMdjqNMugUwkzOtYOKGoUmFZm1cGwcUVZdk0xadFuQNksqYPMFzKsGxF8o0A0FYLZqck6hoNMCy7FpIKySYFkbM60VOQLkXNgM1Kzisg0xMi1MofkDJi1ItyCLsgFkGmM+RMj5Dq+2XEuDjm6dpSaWST3fxVd9mc/Q8e1o6kNSOtNzheLnPOr5qp9H2OP2xp9r1uKhpq9ScNOP8U5RgvqzDwvtJwupnjraXwOpZSw+ccqyXmj47x/impxEk9ab1JRbxb6XvS7LyM8dZK07d8+n1J9pj7d4N43pcUtR6Lk/dyxkpLF78pLydM6akfD/CfHtThpuWjLFuOLUllGUeaTT/5zOrp+3nFK/ihK3e+nHbyVdDU+WJj65kWpHyeP7QuISn/+cm1s3CsH5Jc/nfz5COA/aBxUIyU3DVvaMpxWUX3+Gr+Zfsg+xKQSkfLuH/aJqvTanpac5O1mm4Kq7bjuH/aJLS0tOMtJT1IJJvLCLgo0q5/FfyHeD6bkWpHyLX/aVxEn/lx0oLfbFz2823zOT4l7a8Xq/i1ZRj/Dpf5S2f8At369+xm81fdIa0W3FOLkt3FNOSXmhqkfnLS8a1oTyjq6sZb/ABKclPd2/iu93u+56T/HXF6lXquFJfgjCOTXVuv0J2NfaciZHivCfbvT1IR97GS1eTUMWpUvxJNqr7G5+2Gl/Bq/PD+5s16fIvI8pL2z0uUYSb7NpHP/AMZaiW8dJve5VP7pPYK93kDkfOtf2x1nVSiuvwQTVfOxUvajiNv82r/2aW32Ca+k5FOR83j7TcQ+Wt83p6a3/lBl7U8WntOMl5w0/wCw019Icisj5u/anjNvi0/TCO/2Odx/ifFa6rV1G4vnFfDD5pLf5jx+pv8Aj6j+/wCnePvNLK0sc4XcrpVfN0/oaHI+KrQ7yj6WjdHitVJL3urS2V6knS+pLZ+rN/H1ebFuR8s/eZ/9yf8ANL+5l1Jaje+pKv8Ayl/ck5xcv4+tSYKkfJIqa3WpJXzptN/Oxy4jU/7mp/MX7Idb+Pq6ZeR8jzld+91r2/6j6Aa0clU56kkv4pt/mPsida+vWQ+Px065S1F/9Jr+pQ+yHXk8zGMnd3yfO9xM+Hkkr6+Z2brmo/cOOptyVeVHm7t9XIjoNvZS5bOg9TQk6+GTa8nyOtn8iX5k7nVx48LN38Mvow9PhNRLlK75I6yYV9nEfYnWOdp8NKMray2umlu91QxcCrt1TnySe0eexsae2+/ewl5v6D7KvWMEODl8Kdru0toprt13G6mhGtLadp/GsX8S9X6Gv1ZMkuTv5pk7nWObo6ME00ptOTf4f9FbNMzcXCOTwyrJVydRrf7navyoBza62uzW9FnypkcXC++9bJPzOz4ZwUML1HbdclNOP2KfE+TXqlXyokOIT5ZLpunSNd6ZHSjwuk8a5cpSWT+aTry29T2fhGjweq8IPOeP4dSDTa6+R4rwrwPV4uT92rrnJtqC+Z7PwD2OehJTnqSU1y91Jx9U2+Zrhy5VLxjsf4e0OkIr6/3PMcZ7C6uTenqRacn+Jyi8enQ97FEO1THzHjfZLivjTTnC1WEo7pParZj8V8A4lQ04+71FFLZq5+ieN7n1mSFaum2jPUx8q0eE14Rinp6jSVZSjNWc7j9XXyaVx5bWk1/U+zRhSRzvFfCo66kpbWqtVf3M9FfHHxepp3lNuT2q20v1E/v+pzyclts3Vep1PaPwWXDajg25Wm4t/wCpW1f2POasZJNbpWre/I5WJlaXur2tvf4nGN/1D1OJnjjvSezUn9PUy+5XdVFU1z38/qBLxBxVc+Wz/CvRehn/AIOn4THVUk22oVurtNPsr2fI1cf4p7ro22nTe0bPN6XFSzi43+K0vzR0+N4pSpNK09u6vz+5bu+Wpcjbw/i7lG3F26pLr82bNLi06p7tXTav8jy3E8S1sneyVLp6g6PFu1are9tiefZ2r2C1b/UimYdPiYyVpv6N7hqXn/R/cz2rpsbHIhji/Ug2/qai4Xz6eZT0V1bS8lsSLropf+zozcZGMk1k4U1+HJ22t07f/KMymRqjGLW0rXpZUtJPs/l+pm4DGCacnJW6zpbVty9OX3H1kqtyjvsqrdU67dRTIk00tlGrrfZL6IVPWfbmr5KhmkowSituyrf0f69xjfajOxmxm0+Kl1S+6Griu6e3ZMknfRP1M+rpx6Jtvnz/ADEsqZTp8Wn+F7vu3H8wY8ZS7+bf5CY8LTdtpPpdmjhPBZ6n4IOa5PGDavyfT0NySmF/vdpvelzaV1518hn7w9kt769DoaPsvquvgn6SpK/Q73AexeyepKMV1jFW/qanx76ivINN9Wn2Uftys9R7M+zmpKcJaqSgneM4qeXPdq1Ss9PwfgGlptOMVsq79Ks7uikkktqR24/FntPH8M0Y4xSVKlVRjivkugzIU5g5nVK0ZkchCkE5FDcgXIGwHIgY5guYpyAlI1ia857deGvW04TgnKWlkmkrk4yr8t/qfNOJ0trSt9Fufa8jyntL7OqS03w8Ip21KK2tPl+TOPycL7jUv8fKNaMrpJ7vlT5sCHDuTa5Wek1NBrmqp/kJWnHql6rmce69XL4bw9xacpL4WmlF7c+4XiSUblVu1v0N8uFvZSXdJUYuL4dpUmpd40+fcnbamOO9RptrZv7dQFJ93yNenwuV28e3wtt/Qt+Hy6b/ACaOuwb/AA2kl8fxNLa6q9vmzoTlJcn89rZxtDhZRTXXy3HaWUf9dpdPPp6HHlx8+x0vez7kM61rIc/KGLSlkskqXVOSpfkaIzS6fYzR4rbd9UuqDbnzyjXp+pa6a0SlXT8mL97jW770AtJS5792T3Pba+SS/sTDBT4jsvW6RfvXW1ee+xv4HwDW1eUXFN3lLZep6Hg/ZCKr3s5S25RSSNz4rR5CDXzfZHV8O8C19feMHCH8Wr8K+S5s9xwnhmjpV7uEV5839TdkdePwT+prg+F+yWnpu9V+9l2qoL5dT0WlpRgkoJRS5JJJA5FqR3kk9IIOxLYSZdZOiw1IQpEcwHuRSYlTCzKhykXkIyLyIp+YLYvImYBWDIpSJJjTAlSJYLY0xy/F/BYayk6XvMWoy5bnidfwLVWXwvY+kNvuZta9919Dly4TlWpcfO/CuBepracGnTklLmqit5b+iYXjvhnuNVxTuOzjat49m+57fR0FGV1Fc+SPPe1mllKMnttXqY5fHnFfdeW1uHio3TbfSm0unTqY5yWPOWXVSfbpfyOmnXJv06FamlCXNK+/6nCXGurifvqXm3eyqhkHmrS26219zZLwuPRbd0rM/FcPhHa32pbLv5m9l9M2I4V2+rIc7PU6RnXmiDozjXLTa5Pf/d18zocF4fq6tJQlJXWXJdzseE+DQ1FeVdeVv6s9RwnDx0oqMNq6933Z048LfbTi+H+y3J6ja5fDGl9z0HB+GaWlWMI2lVvd/capBZHacZE2tCkXmIUgkaQ7MvMTkSxocphKZnUi8gNWZeZmyLyINPvCszPkTMI05EyEKZeZRoUi8zOpEyIHuZWYnMjkA7Mp6gnIpsB3vCSmZ8inMKfkK1WA5gSkQA5mbjuEWtFp81bXqaSRZb58EeI4vw2em3cXW/TogvDPDXq6kYtNRtOTrkj28qfNJ+pSpckl0OP0zWryXocNCEFBJUlXJWzzHtXwkNqik96xWDXz6npszneK8ItVW3Sim2u9HTlx8eEleB/d331P5v0KOpqxVvf8yHlbem0Y4KlVclSrYYpgJFo9bLTDUHXsZ9NBzlyJodBhPUM0Zl5FQ5THNmaEgpTIo4yDYiMyPUAdKRFMzuRMistGZSmIyLUijQphKZmUglIDQpl5mfImQD8ysxGRMgh+Zb1DPkU5AOcwHMWpATkTVaMiRERmMUia0NsXKZepITdiBmZTmLbBcjTFNzF6+p8Mr5UwUwdTdNd9io8rPVjbpdSHal4XDt9yHn+vk6do3wRGhPvSszoNMZAuYnImQD8iZiMiZFGhTCyM2RakBoyKyE5EyCH5EyE5F5ANyLTFJl2NDUw0xKkWpDQ6yOQrIFzAZkTIVkSyobkU5C7LRNDYsGRVhIjUCkNTFS1APeAN1ZAp7AOQEpgXKRWQtyKs1rJyYE5AOQLkAeRBdkLqYUpF5CbLsw2dkXkJTLsBuRMhVksBuRakJyCyIHZEyFZF2UNyLyE2XZA9SJkKTLsaHKRakJsvIobkVkLyJYB2TICyWENTDchMGXNkqwxSDc9hKCClykDmSaFSCGqYEpC7JYB2RsDIJsupinIrIGTBsug8iCsiBMBZdi7Lsy2YmMsRZaYDYkkgIyotysgiYSYsNMaCLsXmVmTVxoRb2FwmSciaYvMtSFINRKHxexGVCJJssRVl2LLsqDslg2U2AcJDZGbIJ6oU9SCcjM9QLIgOTFSCsW2BdFUVkVkBbQLmVOYlyKg3IFsFsFyKDyIKsgRYRCGWkRZZAIWQgFlSIQlUJCyGQUQkQhVMQ5EIEMFTIQ0ARbIQIplMhCipAFkAsZeyIQC2LkQhABRCABIAhCgQWQgRRRCFH//Z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ZA" altLang="en-US">
              <a:solidFill>
                <a:prstClr val="black"/>
              </a:solidFill>
            </a:endParaRPr>
          </a:p>
        </p:txBody>
      </p:sp>
      <p:pic>
        <p:nvPicPr>
          <p:cNvPr id="94215" name="Picture 4" descr="D:\RQOs\stakeholder meetimg\water qual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01600"/>
            <a:ext cx="741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8" descr="D:\RQOs\stakeholder meetimg\ri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150813"/>
            <a:ext cx="6619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29163" y="5226050"/>
            <a:ext cx="708025" cy="307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ZA" sz="1400" b="1" dirty="0">
                <a:solidFill>
                  <a:prstClr val="white"/>
                </a:solidFill>
              </a:rPr>
              <a:t>2_3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447800" y="2689225"/>
          <a:ext cx="2428875" cy="1570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0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ZA" sz="10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+NO</a:t>
                      </a:r>
                      <a:r>
                        <a:rPr lang="en-ZA" sz="10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-N ≤ 0.5 mg/l                                                   Orthophosphate as P ≤  0.020 mg/l</a:t>
                      </a:r>
                    </a:p>
                  </a:txBody>
                  <a:tcPr marL="57573" marR="5757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 range 6.5 – 8.0</a:t>
                      </a:r>
                    </a:p>
                  </a:txBody>
                  <a:tcPr marL="57573" marR="5757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Electrical conductivity ≤ 30 </a:t>
                      </a:r>
                      <a:r>
                        <a:rPr lang="en-ZA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/m.</a:t>
                      </a:r>
                      <a:r>
                        <a:rPr lang="en-ZA" sz="10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</a:t>
                      </a: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Sulphate ≤ 10 mg/L.                                                       Sodium ≤ 10</a:t>
                      </a:r>
                      <a:r>
                        <a:rPr lang="en-ZA" sz="10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mg/l  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Chloride ≤ 10</a:t>
                      </a:r>
                      <a:r>
                        <a:rPr lang="en-ZA" sz="10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mg/l            </a:t>
                      </a:r>
                    </a:p>
                  </a:txBody>
                  <a:tcPr marL="57573" marR="5757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3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Turbidity - A 10% variation from background concentration should be allowed.</a:t>
                      </a:r>
                    </a:p>
                  </a:txBody>
                  <a:tcPr marL="57573" marR="5757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693988" y="4987925"/>
          <a:ext cx="2008187" cy="1181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8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21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Orthophosphate as P ≤  0.010mg/l. </a:t>
                      </a:r>
                    </a:p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ZA" sz="10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+NO</a:t>
                      </a:r>
                      <a:r>
                        <a:rPr lang="en-ZA" sz="10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-N ≤ 0.05 mg/l </a:t>
                      </a:r>
                    </a:p>
                  </a:txBody>
                  <a:tcPr marL="57553" marR="57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886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Electrical conductivity ≤ 20 </a:t>
                      </a:r>
                      <a:r>
                        <a:rPr lang="en-ZA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/m.                                                Sulphate ≤10 mg/l</a:t>
                      </a:r>
                    </a:p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Sodium ≤10 mg/l</a:t>
                      </a:r>
                    </a:p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Chloride ≤ 10 mg/l</a:t>
                      </a:r>
                    </a:p>
                  </a:txBody>
                  <a:tcPr marL="57553" marR="5755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969000" y="1841500"/>
            <a:ext cx="708025" cy="307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ZA" sz="1400" b="1" dirty="0">
                <a:solidFill>
                  <a:prstClr val="white"/>
                </a:solidFill>
              </a:rPr>
              <a:t>2_2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677025" y="1543050"/>
          <a:ext cx="2159000" cy="1925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43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ZA" sz="10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NO</a:t>
                      </a:r>
                      <a:r>
                        <a:rPr lang="en-ZA" sz="10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-N ≤ 1.0 mg/l                                       Orthophosphate as P ≤ 0.090 mg/l</a:t>
                      </a:r>
                    </a:p>
                  </a:txBody>
                  <a:tcPr marL="57566" marR="57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75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Electrical conductivity ≤ 40 </a:t>
                      </a:r>
                      <a:r>
                        <a:rPr lang="en-ZA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</a:t>
                      </a:r>
                      <a:r>
                        <a:rPr lang="en-ZA" sz="10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U/S</a:t>
                      </a:r>
                    </a:p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Sulphate ≤ 15 mg/L.                        Sodium ≤ 10</a:t>
                      </a:r>
                      <a:r>
                        <a:rPr lang="en-ZA" sz="10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mg/l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Chloride ≤ 15</a:t>
                      </a:r>
                      <a:r>
                        <a:rPr lang="en-ZA" sz="10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mg/l                                                 </a:t>
                      </a:r>
                    </a:p>
                  </a:txBody>
                  <a:tcPr marL="57566" marR="57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9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 range 6.5 – 8.5</a:t>
                      </a:r>
                    </a:p>
                  </a:txBody>
                  <a:tcPr marL="57566" marR="57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7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Dissolved Oxygen ≥6 mg/L</a:t>
                      </a:r>
                    </a:p>
                  </a:txBody>
                  <a:tcPr marL="57566" marR="57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89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Oil and Grease 2.5 mg/l</a:t>
                      </a:r>
                    </a:p>
                  </a:txBody>
                  <a:tcPr marL="57566" marR="57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89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Toxics and Pesticides</a:t>
                      </a:r>
                    </a:p>
                  </a:txBody>
                  <a:tcPr marL="57566" marR="57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76675" y="4006850"/>
            <a:ext cx="708025" cy="307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ZA" sz="1400" b="1" dirty="0">
                <a:solidFill>
                  <a:prstClr val="white"/>
                </a:solidFill>
              </a:rPr>
              <a:t>2_1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656013" y="1671638"/>
          <a:ext cx="2182812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E.coli </a:t>
                      </a: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130 counts/100ml </a:t>
                      </a:r>
                      <a:r>
                        <a:rPr lang="en-ZA" sz="10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ZA" sz="10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RUs</a:t>
                      </a:r>
                    </a:p>
                    <a:p>
                      <a:pPr marL="0" algn="l" defTabSz="457200" rtl="0" eaLnBrk="1" latinLnBrk="0" hangingPunct="1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en-ZA" sz="1000" b="1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ts val="0"/>
                        </a:lnSpc>
                        <a:spcAft>
                          <a:spcPts val="0"/>
                        </a:spcAft>
                      </a:pPr>
                      <a:endParaRPr lang="en-ZA" sz="1000" b="1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75" marR="5757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099175" y="3681413"/>
          <a:ext cx="2890838" cy="731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1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95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Atrazine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≤0.078 milligrams/litre (mg/l)                                 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Mancozeb</a:t>
                      </a:r>
                      <a:endParaRPr lang="en-ZA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0.009 milligrams/litre (mg/l)                                 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Glyphosate</a:t>
                      </a:r>
                      <a:endParaRPr lang="en-ZA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0.7 milligrams/litre (mg/l)                                 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Endosulfan</a:t>
                      </a:r>
                      <a:endParaRPr lang="en-ZA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0.13 micrograms/litre (</a:t>
                      </a:r>
                      <a:r>
                        <a:rPr lang="en-ZA" sz="1000" dirty="0" err="1">
                          <a:effectLst/>
                        </a:rPr>
                        <a:t>ug</a:t>
                      </a:r>
                      <a:r>
                        <a:rPr lang="en-ZA" sz="1000" dirty="0">
                          <a:effectLst/>
                        </a:rPr>
                        <a:t>/l)                                 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7151688" y="4449763"/>
          <a:ext cx="1741487" cy="132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8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1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Ammonia as N</a:t>
                      </a:r>
                    </a:p>
                  </a:txBody>
                  <a:tcPr marL="57607" marR="57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0.0725mg/l</a:t>
                      </a:r>
                    </a:p>
                  </a:txBody>
                  <a:tcPr marL="57607" marR="57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1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Aluminium              </a:t>
                      </a:r>
                    </a:p>
                  </a:txBody>
                  <a:tcPr marL="57607" marR="57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0.062 mg/l</a:t>
                      </a:r>
                    </a:p>
                  </a:txBody>
                  <a:tcPr marL="57607" marR="57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6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Manganese</a:t>
                      </a:r>
                    </a:p>
                  </a:txBody>
                  <a:tcPr marL="57607" marR="57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0.37mg/l. </a:t>
                      </a:r>
                    </a:p>
                  </a:txBody>
                  <a:tcPr marL="57607" marR="57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1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Iron </a:t>
                      </a:r>
                    </a:p>
                  </a:txBody>
                  <a:tcPr marL="57607" marR="57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0.1 mg/l. </a:t>
                      </a:r>
                    </a:p>
                  </a:txBody>
                  <a:tcPr marL="57607" marR="57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6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</a:t>
                      </a:r>
                    </a:p>
                  </a:txBody>
                  <a:tcPr marL="57607" marR="57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0.006mg/l</a:t>
                      </a:r>
                    </a:p>
                  </a:txBody>
                  <a:tcPr marL="57607" marR="57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9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Copper</a:t>
                      </a:r>
                    </a:p>
                  </a:txBody>
                  <a:tcPr marL="57607" marR="57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0.0073mg/l</a:t>
                      </a:r>
                    </a:p>
                  </a:txBody>
                  <a:tcPr marL="57607" marR="57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8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Nickel</a:t>
                      </a:r>
                    </a:p>
                  </a:txBody>
                  <a:tcPr marL="57607" marR="57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0.07mg/l</a:t>
                      </a:r>
                    </a:p>
                  </a:txBody>
                  <a:tcPr marL="57607" marR="57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558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143119"/>
            <a:ext cx="8314267" cy="696287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ZA" dirty="0"/>
              <a:t>  </a:t>
            </a:r>
            <a:r>
              <a:rPr lang="en-ZA" sz="3200" b="1" dirty="0">
                <a:solidFill>
                  <a:prstClr val="black"/>
                </a:solidFill>
                <a:ea typeface="ＭＳ Ｐゴシック" pitchFamily="-109" charset="-128"/>
              </a:rPr>
              <a:t>Study Area</a:t>
            </a:r>
            <a:br>
              <a:rPr lang="en-ZA" sz="3200" b="1" dirty="0">
                <a:solidFill>
                  <a:prstClr val="black"/>
                </a:solidFill>
                <a:ea typeface="ＭＳ Ｐゴシック" pitchFamily="-109" charset="-128"/>
              </a:rPr>
            </a:br>
            <a:endParaRPr lang="en-Z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4785395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 study area is the Usutu- </a:t>
            </a:r>
            <a:r>
              <a:rPr lang="en-ZA" sz="2400" dirty="0" err="1">
                <a:latin typeface="Arial" panose="020B0604020202020204" pitchFamily="34" charset="0"/>
                <a:cs typeface="Arial" panose="020B0604020202020204" pitchFamily="34" charset="0"/>
              </a:rPr>
              <a:t>Mhlatuze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Catchments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Divided into 6 drainage areas/secondary catchments: </a:t>
            </a:r>
          </a:p>
          <a:p>
            <a:pPr lvl="1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Mhlatuze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W1</a:t>
            </a:r>
          </a:p>
          <a:p>
            <a:pPr lvl="1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Mfolozi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 W2</a:t>
            </a:r>
          </a:p>
          <a:p>
            <a:pPr lvl="1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Mkuze/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Hluhluwe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W3</a:t>
            </a:r>
          </a:p>
          <a:p>
            <a:pPr lvl="1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Pongola, W4</a:t>
            </a:r>
          </a:p>
          <a:p>
            <a:pPr lvl="1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Usutu, W5</a:t>
            </a:r>
          </a:p>
          <a:p>
            <a:pPr lvl="1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W7 catchment. 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1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143119"/>
            <a:ext cx="8314267" cy="696287"/>
          </a:xfrm>
        </p:spPr>
        <p:txBody>
          <a:bodyPr/>
          <a:lstStyle/>
          <a:p>
            <a:r>
              <a:rPr lang="en-ZA" dirty="0"/>
              <a:t>  </a:t>
            </a:r>
            <a:r>
              <a:rPr lang="en-ZA" sz="3600" b="1" dirty="0"/>
              <a:t>Map of the Study Area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1FB9922-8168-4636-A9B6-23025DC7EA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768752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953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/>
              <a:t>Capacity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268760"/>
            <a:ext cx="7139136" cy="4857403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/>
              <a:t>To ensure skills transfer to the DWS officials, the following are proposed</a:t>
            </a:r>
          </a:p>
          <a:p>
            <a:pPr marL="285750" indent="-285750"/>
            <a:r>
              <a:rPr lang="en-ZA" sz="2400" dirty="0"/>
              <a:t>Workshops with DWS officials</a:t>
            </a:r>
          </a:p>
          <a:p>
            <a:pPr marL="285750" indent="-285750"/>
            <a:r>
              <a:rPr lang="en-ZA" sz="2400" dirty="0"/>
              <a:t>Mentoring of DWS Water Resource Classification officials </a:t>
            </a:r>
            <a:r>
              <a:rPr lang="en-ZA" sz="2400" dirty="0">
                <a:ea typeface="ＭＳ Ｐゴシック"/>
                <a:cs typeface="Arial" charset="0"/>
              </a:rPr>
              <a:t>PSP to establish a Capacity Building programme aligned to skills developmental needs</a:t>
            </a:r>
          </a:p>
          <a:p>
            <a:pPr marL="0" indent="0">
              <a:buNone/>
            </a:pPr>
            <a:r>
              <a:rPr lang="en-ZA" sz="2400" dirty="0">
                <a:ea typeface="ＭＳ Ｐゴシック"/>
                <a:cs typeface="Arial" charset="0"/>
              </a:rPr>
              <a:t>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1609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Arial" charset="0"/>
                <a:ea typeface="ＭＳ Ｐゴシック"/>
                <a:cs typeface="ＭＳ Ｐゴシック"/>
              </a:rPr>
              <a:t>Potential Areas for Capacity Building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marL="457200" lvl="0" indent="-4572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Classification and RQOs determination process : 	Overview (</a:t>
            </a:r>
            <a:r>
              <a:rPr lang="en-ZA" sz="2400" dirty="0">
                <a:latin typeface="Calibri" panose="020F0502020204030204" pitchFamily="34" charset="0"/>
                <a:cs typeface="Calibri" panose="020F0502020204030204" pitchFamily="34" charset="0"/>
              </a:rPr>
              <a:t>Possibly May 2022)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ZA" sz="2400" dirty="0">
                <a:latin typeface="Calibri" panose="020F0502020204030204" pitchFamily="34" charset="0"/>
                <a:cs typeface="Calibri" panose="020F0502020204030204" pitchFamily="34" charset="0"/>
              </a:rPr>
              <a:t>2. Operational scenarios – selection, modelling and 	evaluation and Classes. (Possibly August 2023)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en-Z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ZA" sz="2400" dirty="0">
                <a:latin typeface="Calibri" panose="020F0502020204030204" pitchFamily="34" charset="0"/>
                <a:cs typeface="Calibri" panose="020F0502020204030204" pitchFamily="34" charset="0"/>
              </a:rPr>
              <a:t>3. RQOs and gazetting (Possibly December 2023)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3964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143119"/>
            <a:ext cx="8314267" cy="696287"/>
          </a:xfrm>
        </p:spPr>
        <p:txBody>
          <a:bodyPr/>
          <a:lstStyle/>
          <a:p>
            <a:r>
              <a:rPr lang="en-ZA" dirty="0"/>
              <a:t>  </a:t>
            </a:r>
            <a:r>
              <a:rPr lang="en-ZA" sz="3600" dirty="0"/>
              <a:t>Stakeholder Engagement</a:t>
            </a:r>
            <a:r>
              <a:rPr lang="en-ZA" sz="3600" b="1" dirty="0"/>
              <a:t/>
            </a:r>
            <a:br>
              <a:rPr lang="en-ZA" sz="3600" b="1" dirty="0"/>
            </a:br>
            <a:r>
              <a:rPr lang="en-ZA" sz="3600" b="1" dirty="0"/>
              <a:t/>
            </a:r>
            <a:br>
              <a:rPr lang="en-ZA" sz="3600" b="1" dirty="0"/>
            </a:br>
            <a:r>
              <a:rPr lang="en-ZA" sz="3600" b="1" dirty="0"/>
              <a:t/>
            </a:r>
            <a:br>
              <a:rPr lang="en-ZA" sz="3600" b="1" dirty="0"/>
            </a:br>
            <a:endParaRPr lang="en-Z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1"/>
            <a:ext cx="7920880" cy="4536504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ea typeface="ＭＳ Ｐゴシック"/>
                <a:cs typeface="Arial" pitchFamily="34" charset="0"/>
              </a:rPr>
              <a:t>Identified Platforms: PSC, TTG, Existing Forums, Sector, Public Meetings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>
                <a:latin typeface="Arial" pitchFamily="34" charset="0"/>
                <a:ea typeface="ＭＳ Ｐゴシック"/>
                <a:cs typeface="Arial" pitchFamily="34" charset="0"/>
              </a:rPr>
              <a:t>Communication methods: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Print media 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newspaper adverts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 (-to announce the project  -to inform stakeholders of the publication of recommended classes gazetted for public comment)</a:t>
            </a: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, 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BIDs, newsletters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Electronic media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DWA internet site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Emails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Direct communication via meetings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ea typeface="ＭＳ Ｐゴシック"/>
                <a:cs typeface="Arial" pitchFamily="34" charset="0"/>
              </a:rPr>
              <a:t>Stakeholder database and Issues &amp; Response Register to be updated on regularly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14348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143119"/>
            <a:ext cx="8314267" cy="696287"/>
          </a:xfrm>
        </p:spPr>
        <p:txBody>
          <a:bodyPr/>
          <a:lstStyle/>
          <a:p>
            <a:r>
              <a:rPr lang="en-ZA" dirty="0"/>
              <a:t>  </a:t>
            </a:r>
            <a:r>
              <a:rPr lang="en-ZA" sz="4000" dirty="0"/>
              <a:t>Project </a:t>
            </a:r>
            <a:r>
              <a:rPr lang="en-ZA" sz="4000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n-ZA" sz="4000" dirty="0"/>
              <a:t> Committee (PMC)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759" y="1600201"/>
            <a:ext cx="7427168" cy="427707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Comprised of members from: DWS (Head Office, Region) &amp; PSP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Meetings frequency: quarterly </a:t>
            </a:r>
            <a:endParaRPr lang="en-US" sz="24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Meeting venues: will be communicated well in advance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		</a:t>
            </a: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845237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 dirty="0"/>
              <a:t>Contacts and </a:t>
            </a:r>
            <a:r>
              <a:rPr lang="en-ZA" sz="3200" b="1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Mkhevu Mnisi</a:t>
            </a:r>
          </a:p>
          <a:p>
            <a:pPr marL="0" indent="0" algn="ctr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Tel: 012 336 6887</a:t>
            </a:r>
          </a:p>
          <a:p>
            <a:pPr marL="0" indent="0" algn="ctr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Cell:0829083291</a:t>
            </a:r>
          </a:p>
          <a:p>
            <a:pPr marL="0" indent="0" algn="ctr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Email:mnisim2@dws.gov.za or </a:t>
            </a:r>
          </a:p>
          <a:p>
            <a:pPr marL="0" indent="0" algn="ctr"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Koleka Makanda</a:t>
            </a:r>
          </a:p>
          <a:p>
            <a:pPr marL="0" indent="0" algn="ctr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Tel: 012 336 8406</a:t>
            </a:r>
          </a:p>
          <a:p>
            <a:pPr marL="0" indent="0" algn="ctr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Cell: 066 514 2662</a:t>
            </a:r>
          </a:p>
          <a:p>
            <a:pPr marL="0" indent="0" algn="ctr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Email: makandac@dws.gov.za</a:t>
            </a:r>
          </a:p>
        </p:txBody>
      </p:sp>
    </p:spTree>
    <p:extLst>
      <p:ext uri="{BB962C8B-B14F-4D97-AF65-F5344CB8AC3E}">
        <p14:creationId xmlns:p14="http://schemas.microsoft.com/office/powerpoint/2010/main" val="176893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143119"/>
            <a:ext cx="8314267" cy="909617"/>
          </a:xfrm>
        </p:spPr>
        <p:txBody>
          <a:bodyPr/>
          <a:lstStyle/>
          <a:p>
            <a:pPr defTabSz="914400" eaLnBrk="1" hangingPunct="1"/>
            <a:r>
              <a:rPr lang="en-ZA" dirty="0"/>
              <a:t>  </a:t>
            </a:r>
            <a:r>
              <a:rPr lang="en-US" altLang="en-US" dirty="0">
                <a:latin typeface="Lucida Handwriting" pitchFamily="66" charset="0"/>
                <a:ea typeface="ＭＳ Ｐゴシック" pitchFamily="34" charset="-128"/>
              </a:rPr>
              <a:t>THANK YOU!</a:t>
            </a:r>
            <a:br>
              <a:rPr lang="en-US" altLang="en-US" dirty="0">
                <a:latin typeface="Lucida Handwriting" pitchFamily="66" charset="0"/>
                <a:ea typeface="ＭＳ Ｐゴシック" pitchFamily="34" charset="-128"/>
              </a:rPr>
            </a:br>
            <a:endParaRPr lang="en-US" sz="2400" b="1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" name="Picture 2" descr="https://encrypted-tbn0.gstatic.com/images?q=tbn:ANd9GcRbgY_zeh-aPy2UxjD66-y9LNinIRgSE-rVgoleA158LXTUhC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30" y="980728"/>
            <a:ext cx="514443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Macintosh HD:Users:johanmaree:Desktop:DWAS:DWAS LOGO:DWAS Logo 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5" y="5805264"/>
            <a:ext cx="1486807" cy="64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3176"/>
            <a:ext cx="1591588" cy="14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46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698" y="274638"/>
            <a:ext cx="7168101" cy="690096"/>
          </a:xfrm>
        </p:spPr>
        <p:txBody>
          <a:bodyPr/>
          <a:lstStyle/>
          <a:p>
            <a:pPr lvl="0" algn="l" eaLnBrk="1" hangingPunct="1"/>
            <a:r>
              <a:rPr lang="en-US" sz="2400" b="1" dirty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+mn-cs"/>
              </a:rPr>
              <a:t>Legal Mandate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55677"/>
            <a:ext cx="7223760" cy="5578679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Chapter 3 of the National Water Act, (No. 36 of 1998) deals with the protection of water resources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Resource-Directed Measures for protection of water resources are:  </a:t>
            </a:r>
          </a:p>
          <a:p>
            <a:pPr lvl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>
                <a:latin typeface="Arial" pitchFamily="34" charset="0"/>
                <a:ea typeface="ＭＳ Ｐゴシック"/>
              </a:rPr>
              <a:t>Classification (S13)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Reserve (S16)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>
                <a:latin typeface="Arial" pitchFamily="34" charset="0"/>
                <a:ea typeface="ＭＳ Ｐゴシック"/>
              </a:rPr>
              <a:t>Resource Quality Objectives (S13)	 </a:t>
            </a:r>
          </a:p>
          <a:p>
            <a:pPr lvl="1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S12 requires the Minister to establish the Water Resource Classification System, (WRCS)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WRCS was published as Regulation 810 in Government Gazette No. 33541 dated 17 September 2010 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WRCS defines: 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water resource classes and 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procedure to determine Class, RQOs and Reserve</a:t>
            </a:r>
          </a:p>
          <a:p>
            <a:pPr lvl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According to the NWA, once the WRCS has been gazetted all significant water resources must be classified</a:t>
            </a:r>
            <a:r>
              <a:rPr lang="en-US" sz="1600" b="1" dirty="0">
                <a:solidFill>
                  <a:prstClr val="black"/>
                </a:solidFill>
                <a:ea typeface="ＭＳ Ｐゴシック"/>
                <a:cs typeface="ＭＳ Ｐゴシック"/>
              </a:rPr>
              <a:t>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7316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143119"/>
            <a:ext cx="8314267" cy="696287"/>
          </a:xfrm>
        </p:spPr>
        <p:txBody>
          <a:bodyPr/>
          <a:lstStyle/>
          <a:p>
            <a:pPr lvl="0" eaLnBrk="1" hangingPunct="1"/>
            <a:r>
              <a:rPr lang="en-ZA" dirty="0"/>
              <a:t>  </a:t>
            </a:r>
            <a:r>
              <a:rPr lang="en-US" sz="3600" dirty="0">
                <a:solidFill>
                  <a:prstClr val="black"/>
                </a:solidFill>
                <a:latin typeface="Arial"/>
                <a:ea typeface="ＭＳ Ｐゴシック" pitchFamily="-109" charset="-128"/>
              </a:rPr>
              <a:t>Background</a:t>
            </a:r>
            <a:r>
              <a:rPr lang="en-US" sz="2400" b="1" dirty="0">
                <a:solidFill>
                  <a:prstClr val="white"/>
                </a:solidFill>
                <a:latin typeface="Arial"/>
                <a:ea typeface="ＭＳ Ｐゴシック" pitchFamily="-109" charset="-128"/>
              </a:rPr>
              <a:t/>
            </a:r>
            <a:br>
              <a:rPr lang="en-US" sz="2400" b="1" dirty="0">
                <a:solidFill>
                  <a:prstClr val="white"/>
                </a:solidFill>
                <a:latin typeface="Arial"/>
                <a:ea typeface="ＭＳ Ｐゴシック" pitchFamily="-109" charset="-128"/>
              </a:rPr>
            </a:br>
            <a:endParaRPr lang="en-US" sz="16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91" y="1600200"/>
            <a:ext cx="8229600" cy="4525963"/>
          </a:xfrm>
        </p:spPr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1835696" y="1600200"/>
            <a:ext cx="5904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>
                <a:latin typeface="Futura Md BT" pitchFamily="34" charset="0"/>
              </a:rPr>
              <a:t>30 Months project: running from December 2021 to May 2024 </a:t>
            </a:r>
          </a:p>
          <a:p>
            <a:pPr>
              <a:buNone/>
            </a:pPr>
            <a:endParaRPr lang="en-ZA" sz="2000" dirty="0">
              <a:latin typeface="Futura Md BT" pitchFamily="34" charset="0"/>
            </a:endParaRPr>
          </a:p>
          <a:p>
            <a:r>
              <a:rPr lang="en-ZA" sz="2000" dirty="0">
                <a:latin typeface="Futura Md BT" pitchFamily="34" charset="0"/>
              </a:rPr>
              <a:t>The aim of the project is to determine:</a:t>
            </a:r>
          </a:p>
          <a:p>
            <a:pPr lvl="1">
              <a:buNone/>
            </a:pPr>
            <a:r>
              <a:rPr lang="en-ZA" sz="1600" dirty="0">
                <a:latin typeface="Futura Md BT" pitchFamily="34" charset="0"/>
              </a:rPr>
              <a:t>- </a:t>
            </a:r>
            <a:r>
              <a:rPr lang="en-ZA" sz="2000" dirty="0">
                <a:latin typeface="Futura Md BT" pitchFamily="34" charset="0"/>
              </a:rPr>
              <a:t>Water Resource Classes</a:t>
            </a:r>
          </a:p>
          <a:p>
            <a:pPr lvl="1">
              <a:buFontTx/>
              <a:buChar char="-"/>
            </a:pPr>
            <a:r>
              <a:rPr lang="en-ZA" sz="2000" dirty="0">
                <a:latin typeface="Futura Md BT" pitchFamily="34" charset="0"/>
              </a:rPr>
              <a:t>Resource Quality Objectives in the Usutu to </a:t>
            </a:r>
            <a:r>
              <a:rPr lang="en-ZA" sz="2000" dirty="0" err="1" smtClean="0">
                <a:latin typeface="Futura Md BT" pitchFamily="34" charset="0"/>
              </a:rPr>
              <a:t>Mhlathuze</a:t>
            </a:r>
            <a:r>
              <a:rPr lang="en-ZA" sz="2000" dirty="0" smtClean="0">
                <a:latin typeface="Futura Md BT" pitchFamily="34" charset="0"/>
              </a:rPr>
              <a:t> </a:t>
            </a:r>
            <a:r>
              <a:rPr lang="en-ZA" sz="2000" dirty="0">
                <a:latin typeface="Futura Md BT" pitchFamily="34" charset="0"/>
              </a:rPr>
              <a:t>catchments</a:t>
            </a:r>
          </a:p>
        </p:txBody>
      </p:sp>
    </p:spTree>
    <p:extLst>
      <p:ext uri="{BB962C8B-B14F-4D97-AF65-F5344CB8AC3E}">
        <p14:creationId xmlns:p14="http://schemas.microsoft.com/office/powerpoint/2010/main" val="411301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143119"/>
            <a:ext cx="8314267" cy="696287"/>
          </a:xfrm>
        </p:spPr>
        <p:txBody>
          <a:bodyPr/>
          <a:lstStyle/>
          <a:p>
            <a:pPr eaLnBrk="1" hangingPunct="1"/>
            <a:r>
              <a:rPr lang="en-ZA" sz="4000" dirty="0"/>
              <a:t>  </a:t>
            </a:r>
            <a:r>
              <a:rPr lang="en-US" sz="4000" dirty="0"/>
              <a:t>Classification System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16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1835696" y="1600200"/>
            <a:ext cx="59046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WRCS provide guidelines and procedures for setting different MC (MCs)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 ;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MC describes what state the water resources need to be in to satisfy beneficial use;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342900" lvl="0" indent="-342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MC facilitates the balance between protection and use of the water resources;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MC is defined by taking into account the social, economic &amp; ecological landscape;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Process requires co-operation &amp; transparency with all stakeholders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520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/>
              <a:t>Classification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339753"/>
              </p:ext>
            </p:extLst>
          </p:nvPr>
        </p:nvGraphicFramePr>
        <p:xfrm>
          <a:off x="1475656" y="1600200"/>
          <a:ext cx="7211144" cy="270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1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Step 1: Delineate the Integrated units of analysis and describe the status quo of the water resources</a:t>
                      </a:r>
                    </a:p>
                  </a:txBody>
                  <a:tcPr marL="72000" marR="9525" marT="0" marB="0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Step 2: Link the socio-economic and ecological value and condition of the water resources</a:t>
                      </a:r>
                    </a:p>
                  </a:txBody>
                  <a:tcPr marL="72000" marR="9525" marT="0" marB="0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Step 3: Quantify the ecological water requirements and changes in non-water quality ecosystem goods, services and attributes</a:t>
                      </a:r>
                    </a:p>
                  </a:txBody>
                  <a:tcPr marL="72000" marR="9525" marT="0" marB="0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Step 4: Determine an ecologically sustainable base configuration (ESBC) scenarios </a:t>
                      </a:r>
                    </a:p>
                  </a:txBody>
                  <a:tcPr marL="72000" marR="9525" marT="0" marB="0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Step 5: Evaluate scenarios within the integrated water resource management process</a:t>
                      </a:r>
                    </a:p>
                  </a:txBody>
                  <a:tcPr marL="72000" marR="9525" marT="0" marB="0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Step 6: Evaluate the scenarios with stakeholders</a:t>
                      </a:r>
                    </a:p>
                  </a:txBody>
                  <a:tcPr marL="72000" marR="9525" marT="0" marB="0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Step 7: Gazette and implement the class configuration.</a:t>
                      </a:r>
                    </a:p>
                  </a:txBody>
                  <a:tcPr marL="72000" marR="9525" marT="0" marB="0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22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/>
            <a:r>
              <a:rPr lang="en-US" sz="28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Water Resource Classes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848356"/>
              </p:ext>
            </p:extLst>
          </p:nvPr>
        </p:nvGraphicFramePr>
        <p:xfrm>
          <a:off x="4427985" y="1052736"/>
          <a:ext cx="4258815" cy="2837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81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Classes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Description of use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Ecological categories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83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Class 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Minimally used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A-B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83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Class II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Moderately used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83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Class III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Heavily used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D  &amp; lower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355976" y="4149081"/>
            <a:ext cx="4299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Ecological Category (EC) -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means the assigned ecological condition to a water resource in terms of the deviation of its biophysical components from a pre-development condition.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236" y="1052736"/>
            <a:ext cx="4089723" cy="4680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ZA" sz="1400" dirty="0">
                <a:solidFill>
                  <a:schemeClr val="tx1"/>
                </a:solidFill>
              </a:rPr>
              <a:t>Classification defines the </a:t>
            </a:r>
            <a:r>
              <a:rPr lang="en-ZA" sz="1400" b="1" dirty="0">
                <a:solidFill>
                  <a:srgbClr val="0AA62F"/>
                </a:solidFill>
              </a:rPr>
              <a:t>desired state </a:t>
            </a:r>
            <a:r>
              <a:rPr lang="en-ZA" sz="1400" dirty="0">
                <a:solidFill>
                  <a:schemeClr val="tx1"/>
                </a:solidFill>
              </a:rPr>
              <a:t>of the water resources by setting Water Resource Classes;</a:t>
            </a:r>
          </a:p>
          <a:p>
            <a:pPr>
              <a:defRPr/>
            </a:pPr>
            <a:r>
              <a:rPr lang="en-ZA" sz="1400" b="1" dirty="0">
                <a:solidFill>
                  <a:schemeClr val="tx1"/>
                </a:solidFill>
              </a:rPr>
              <a:t>Each class represents:</a:t>
            </a:r>
          </a:p>
          <a:p>
            <a:pPr marL="685800" lvl="2" indent="-228600" algn="just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400" dirty="0">
                <a:solidFill>
                  <a:schemeClr val="tx1"/>
                </a:solidFill>
              </a:rPr>
              <a:t>a different </a:t>
            </a:r>
            <a:r>
              <a:rPr lang="en-ZA" sz="1400" b="1" dirty="0">
                <a:solidFill>
                  <a:schemeClr val="tx1"/>
                </a:solidFill>
              </a:rPr>
              <a:t>level of protection </a:t>
            </a:r>
            <a:r>
              <a:rPr lang="en-ZA" sz="1400" dirty="0">
                <a:solidFill>
                  <a:schemeClr val="tx1"/>
                </a:solidFill>
              </a:rPr>
              <a:t>that is required for the water resource, and</a:t>
            </a:r>
          </a:p>
          <a:p>
            <a:pPr marL="685800" lvl="2" indent="-228600" algn="just">
              <a:lnSpc>
                <a:spcPts val="20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400" b="1" dirty="0">
                <a:solidFill>
                  <a:schemeClr val="tx1"/>
                </a:solidFill>
              </a:rPr>
              <a:t>the extent to which the water resource can be used.</a:t>
            </a:r>
          </a:p>
          <a:p>
            <a:pPr>
              <a:defRPr/>
            </a:pPr>
            <a:r>
              <a:rPr lang="en-ZA" sz="1400" b="1" dirty="0">
                <a:solidFill>
                  <a:schemeClr val="tx1"/>
                </a:solidFill>
              </a:rPr>
              <a:t>Classification is used in two ways:</a:t>
            </a:r>
          </a:p>
          <a:p>
            <a:pPr marL="685800" lvl="2" indent="-228600" algn="just">
              <a:lnSpc>
                <a:spcPts val="2000"/>
              </a:lnSpc>
              <a:spcBef>
                <a:spcPct val="20000"/>
              </a:spcBef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400" dirty="0">
                <a:solidFill>
                  <a:schemeClr val="tx1"/>
                </a:solidFill>
              </a:rPr>
              <a:t>To describe the </a:t>
            </a:r>
            <a:r>
              <a:rPr lang="en-ZA" sz="1400" b="1" dirty="0">
                <a:solidFill>
                  <a:schemeClr val="tx1"/>
                </a:solidFill>
              </a:rPr>
              <a:t>present status </a:t>
            </a:r>
            <a:r>
              <a:rPr lang="en-ZA" sz="1400" dirty="0">
                <a:solidFill>
                  <a:schemeClr val="tx1"/>
                </a:solidFill>
              </a:rPr>
              <a:t>of the water resource</a:t>
            </a:r>
          </a:p>
          <a:p>
            <a:pPr marL="685800" lvl="2" indent="-228600" algn="just">
              <a:lnSpc>
                <a:spcPts val="2000"/>
              </a:lnSpc>
              <a:spcBef>
                <a:spcPct val="20000"/>
              </a:spcBef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400" dirty="0">
                <a:solidFill>
                  <a:schemeClr val="tx1"/>
                </a:solidFill>
              </a:rPr>
              <a:t>To describe the state towards which the water resource needs </a:t>
            </a:r>
            <a:r>
              <a:rPr lang="en-ZA" sz="1400" b="1" dirty="0">
                <a:solidFill>
                  <a:schemeClr val="tx1"/>
                </a:solidFill>
              </a:rPr>
              <a:t>to be managed </a:t>
            </a:r>
            <a:r>
              <a:rPr lang="en-ZA" sz="1400" dirty="0">
                <a:solidFill>
                  <a:schemeClr val="tx1"/>
                </a:solidFill>
              </a:rPr>
              <a:t>sustainably (</a:t>
            </a:r>
            <a:r>
              <a:rPr lang="en-ZA" sz="1400" b="1" dirty="0">
                <a:solidFill>
                  <a:schemeClr val="tx1"/>
                </a:solidFill>
              </a:rPr>
              <a:t>future state</a:t>
            </a:r>
            <a:r>
              <a:rPr lang="en-ZA" sz="1400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4769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Resource Quality Objectives (RQOs)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052737"/>
            <a:ext cx="6995120" cy="4824536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RQOs </a:t>
            </a:r>
            <a:r>
              <a:rPr lang="en-US" sz="1800" dirty="0">
                <a:latin typeface="Arial" pitchFamily="34" charset="0"/>
                <a:ea typeface="ＭＳ Ｐゴシック"/>
                <a:cs typeface="Arial" pitchFamily="34" charset="0"/>
              </a:rPr>
              <a:t>are numeric or descriptive statements of conditions which should be met in the receiving water resource;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800" dirty="0">
                <a:latin typeface="Arial" pitchFamily="34" charset="0"/>
                <a:ea typeface="ＭＳ Ｐゴシック" pitchFamily="-109" charset="-128"/>
                <a:cs typeface="Arial" pitchFamily="34" charset="0"/>
              </a:rPr>
              <a:t>RQOs represent the requirements for water quantity, quality, and habitat and biotic integrity to be maintained in aquatic ecosystems.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dirty="0">
                <a:latin typeface="Arial" pitchFamily="34" charset="0"/>
                <a:ea typeface="ＭＳ Ｐゴシック"/>
                <a:cs typeface="Arial" pitchFamily="34" charset="0"/>
              </a:rPr>
              <a:t>RQOs provide measurable goals that give direction 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as to how the resources need to be managed. 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2077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RQOs Determination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582705"/>
              </p:ext>
            </p:extLst>
          </p:nvPr>
        </p:nvGraphicFramePr>
        <p:xfrm>
          <a:off x="457200" y="1600200"/>
          <a:ext cx="8229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Step 1: Delineate the integrated units of analysis and define the resource units;</a:t>
                      </a:r>
                    </a:p>
                    <a:p>
                      <a:endParaRPr lang="en-ZA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Step 2: Establish a vision for the catchment and integrated units of analysis;</a:t>
                      </a:r>
                    </a:p>
                    <a:p>
                      <a:endParaRPr lang="en-ZA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Step 3: Prioritise and select preliminary resource units for RQO determination;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848">
                <a:tc>
                  <a:txBody>
                    <a:bodyPr/>
                    <a:lstStyle/>
                    <a:p>
                      <a:r>
                        <a:rPr lang="en-ZA" dirty="0"/>
                        <a:t>Step 4:  Prioritise sub-components for RQO determination and select indicators for   monitoring; </a:t>
                      </a:r>
                    </a:p>
                    <a:p>
                      <a:endParaRPr lang="en-ZA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 Step 5: Develop draft resource quality objectives and numerical limits;</a:t>
                      </a:r>
                    </a:p>
                    <a:p>
                      <a:endParaRPr lang="en-ZA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Step 6: Agree on RQOs and numerical limits with stakeholders; </a:t>
                      </a:r>
                    </a:p>
                    <a:p>
                      <a:endParaRPr lang="en-ZA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Step 7: Finalise and gazette RQOs. </a:t>
                      </a:r>
                    </a:p>
                    <a:p>
                      <a:endParaRPr lang="en-ZA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12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B1FB9922-8168-4636-A9B6-23025DC7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60427"/>
            <a:ext cx="4580754" cy="555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560388" y="-12700"/>
            <a:ext cx="8359775" cy="711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kern="0" dirty="0">
                <a:solidFill>
                  <a:schemeClr val="tx1"/>
                </a:solidFill>
              </a:rPr>
              <a:t>Example of Descriptive RQOs </a:t>
            </a:r>
          </a:p>
        </p:txBody>
      </p:sp>
      <p:sp>
        <p:nvSpPr>
          <p:cNvPr id="92164" name="AutoShape 2" descr="data:image/jpeg;base64,/9j/4AAQSkZJRgABAQAAAQABAAD/2wCEAAkGBxQQEg8UDxQPDxAQDw8PEA8PEA8PDxAPFBQWFhQUFBQYHCggGBolGxQUITEhJSkrLi4uFx8zODMsNygtLiwBCgoKDg0OFxAQGiwkHBwsLCwsLCwsLCwsLCwsLCwsLCwsLCwsLCwsLCwsLCwsLCwsLCwsLCwsLCwsLCwsLCwsLP/AABEIAMIBAwMBIgACEQEDEQH/xAAcAAACAwEBAQEAAAAAAAAAAAACAwABBAUGBwj/xAA7EAACAgECBAMGAwYFBQEAAAAAAQIREgMhBDFBUQVhcQYTIoGRoTKx4QcUUpLB0RYjQmLwQ1NygoMz/8QAGQEBAQEBAQEAAAAAAAAAAAAAAAECAwQF/8QAIBEBAQEAAgIDAQEBAAAAAAAAAAERAhIhMQMTUUFhcf/aAAwDAQACEQMRAD8A9+oofEXFDon0LXkkEg0VRdE0wSkHGYCoKMTNxZKJMjZReI8GVaYSKURijXMlsTrULLUkFsZ7NdQotIvFFWN1LxxaLsEsKOyFItOiNKshbKxCWKBkHiW4jYdaUSSDxIydicC6AktmMYnXbXIsurmMs3QMZb2VKLZUYteR3/jnnluSLaEx1BqkcLrp4BKIuaHtidSZqcql4whxIXk/IhvaxkViHH5GaMwnNmcrrsbEDNUZoarGOZMsTZYOOp3GwafqZ1GwoRaLcSa0L7lqVC4sJzMqZkXkLWp33KyGINMNMTGQUpdi1D4ojFe8GqSMeY1kq7LsCbAyHtPR5AIzCchrUkEkXkABJk9r6NTKlMTmBKZerPY33hUtQRkWXrE201SA1WRMqZP60VQGrNfMKQmcLNz/AFL/AIkdUNagqOmg1E1sZymvUpCuYwpmdi4CiEssaYzRCbATJZNaHFh2KiwrLqGxkMUzOmEpDA/IpyFZETEiUxBKwYsJMdjqNMugUwkzOtYOKGoUmFZm1cGwcUVZdk0xadFuQNksqYPMFzKsGxF8o0A0FYLZqck6hoNMCy7FpIKySYFkbM60VOQLkXNgM1Kzisg0xMi1MofkDJi1ItyCLsgFkGmM+RMj5Dq+2XEuDjm6dpSaWST3fxVd9mc/Q8e1o6kNSOtNzheLnPOr5qp9H2OP2xp9r1uKhpq9ScNOP8U5RgvqzDwvtJwupnjraXwOpZSw+ccqyXmj47x/impxEk9ab1JRbxb6XvS7LyM8dZK07d8+n1J9pj7d4N43pcUtR6Lk/dyxkpLF78pLydM6akfD/CfHtThpuWjLFuOLUllGUeaTT/5zOrp+3nFK/ihK3e+nHbyVdDU+WJj65kWpHyeP7QuISn/+cm1s3CsH5Jc/nfz5COA/aBxUIyU3DVvaMpxWUX3+Gr+Zfsg+xKQSkfLuH/aJqvTanpac5O1mm4Kq7bjuH/aJLS0tOMtJT1IJJvLCLgo0q5/FfyHeD6bkWpHyLX/aVxEn/lx0oLfbFz2823zOT4l7a8Xq/i1ZRj/Dpf5S2f8At369+xm81fdIa0W3FOLkt3FNOSXmhqkfnLS8a1oTyjq6sZb/ABKclPd2/iu93u+56T/HXF6lXquFJfgjCOTXVuv0J2NfaciZHivCfbvT1IR97GS1eTUMWpUvxJNqr7G5+2Gl/Bq/PD+5s16fIvI8pL2z0uUYSb7NpHP/AMZaiW8dJve5VP7pPYK93kDkfOtf2x1nVSiuvwQTVfOxUvajiNv82r/2aW32Ca+k5FOR83j7TcQ+Wt83p6a3/lBl7U8WntOMl5w0/wCw019Icisj5u/anjNvi0/TCO/2Odx/ifFa6rV1G4vnFfDD5pLf5jx+pv8Aj6j+/wCnePvNLK0sc4XcrpVfN0/oaHI+KrQ7yj6WjdHitVJL3urS2V6knS+pLZ+rN/H1ebFuR8s/eZ/9yf8ANL+5l1Jaje+pKv8Ayl/ck5xcv4+tSYKkfJIqa3WpJXzptN/Oxy4jU/7mp/MX7Idb+Pq6ZeR8jzld+91r2/6j6Aa0clU56kkv4pt/mPsida+vWQ+Px065S1F/9Jr+pQ+yHXk8zGMnd3yfO9xM+Hkkr6+Z2brmo/cOOptyVeVHm7t9XIjoNvZS5bOg9TQk6+GTa8nyOtn8iX5k7nVx48LN38Mvow9PhNRLlK75I6yYV9nEfYnWOdp8NKMray2umlu91QxcCrt1TnySe0eexsae2+/ewl5v6D7KvWMEODl8Kdru0toprt13G6mhGtLadp/GsX8S9X6Gv1ZMkuTv5pk7nWObo6ME00ptOTf4f9FbNMzcXCOTwyrJVydRrf7navyoBza62uzW9FnypkcXC++9bJPzOz4ZwUML1HbdclNOP2KfE+TXqlXyokOIT5ZLpunSNd6ZHSjwuk8a5cpSWT+aTry29T2fhGjweq8IPOeP4dSDTa6+R4rwrwPV4uT92rrnJtqC+Z7PwD2OehJTnqSU1y91Jx9U2+Zrhy5VLxjsf4e0OkIr6/3PMcZ7C6uTenqRacn+Jyi8enQ97FEO1THzHjfZLivjTTnC1WEo7pParZj8V8A4lQ04+71FFLZq5+ieN7n1mSFaum2jPUx8q0eE14Rinp6jSVZSjNWc7j9XXyaVx5bWk1/U+zRhSRzvFfCo66kpbWqtVf3M9FfHHxepp3lNuT2q20v1E/v+pzyclts3Vep1PaPwWXDajg25Wm4t/wCpW1f2POasZJNbpWre/I5WJlaXur2tvf4nGN/1D1OJnjjvSezUn9PUy+5XdVFU1z38/qBLxBxVc+Wz/CvRehn/AIOn4THVUk22oVurtNPsr2fI1cf4p7ro22nTe0bPN6XFSzi43+K0vzR0+N4pSpNK09u6vz+5bu+Wpcjbw/i7lG3F26pLr82bNLi06p7tXTav8jy3E8S1sneyVLp6g6PFu1are9tiefZ2r2C1b/UimYdPiYyVpv6N7hqXn/R/cz2rpsbHIhji/Ug2/qai4Xz6eZT0V1bS8lsSLropf+zozcZGMk1k4U1+HJ22t07f/KMymRqjGLW0rXpZUtJPs/l+pm4DGCacnJW6zpbVty9OX3H1kqtyjvsqrdU67dRTIk00tlGrrfZL6IVPWfbmr5KhmkowSituyrf0f69xjfajOxmxm0+Kl1S+6Griu6e3ZMknfRP1M+rpx6Jtvnz/ADEsqZTp8Wn+F7vu3H8wY8ZS7+bf5CY8LTdtpPpdmjhPBZ6n4IOa5PGDavyfT0NySmF/vdpvelzaV1518hn7w9kt769DoaPsvquvgn6SpK/Q73AexeyepKMV1jFW/qanx76ivINN9Wn2Uftys9R7M+zmpKcJaqSgneM4qeXPdq1Ss9PwfgGlptOMVsq79Ks7uikkktqR24/FntPH8M0Y4xSVKlVRjivkugzIU5g5nVK0ZkchCkE5FDcgXIGwHIgY5guYpyAlI1ia857deGvW04TgnKWlkmkrk4yr8t/qfNOJ0trSt9Fufa8jyntL7OqS03w8Ip21KK2tPl+TOPycL7jUv8fKNaMrpJ7vlT5sCHDuTa5Wek1NBrmqp/kJWnHql6rmce69XL4bw9xacpL4WmlF7c+4XiSUblVu1v0N8uFvZSXdJUYuL4dpUmpd40+fcnbamOO9RptrZv7dQFJ93yNenwuV28e3wtt/Qt+Hy6b/ACaOuwb/AA2kl8fxNLa6q9vmzoTlJcn89rZxtDhZRTXXy3HaWUf9dpdPPp6HHlx8+x0vez7kM61rIc/KGLSlkskqXVOSpfkaIzS6fYzR4rbd9UuqDbnzyjXp+pa6a0SlXT8mL97jW770AtJS5792T3Pba+SS/sTDBT4jsvW6RfvXW1ee+xv4HwDW1eUXFN3lLZep6Hg/ZCKr3s5S25RSSNz4rR5CDXzfZHV8O8C19feMHCH8Wr8K+S5s9xwnhmjpV7uEV5839TdkdePwT+prg+F+yWnpu9V+9l2qoL5dT0WlpRgkoJRS5JJJA5FqR3kk9IIOxLYSZdZOiw1IQpEcwHuRSYlTCzKhykXkIyLyIp+YLYvImYBWDIpSJJjTAlSJYLY0xy/F/BYayk6XvMWoy5bnidfwLVWXwvY+kNvuZta9919Dly4TlWpcfO/CuBepracGnTklLmqit5b+iYXjvhnuNVxTuOzjat49m+57fR0FGV1Fc+SPPe1mllKMnttXqY5fHnFfdeW1uHio3TbfSm0unTqY5yWPOWXVSfbpfyOmnXJv06FamlCXNK+/6nCXGurifvqXm3eyqhkHmrS26219zZLwuPRbd0rM/FcPhHa32pbLv5m9l9M2I4V2+rIc7PU6RnXmiDozjXLTa5Pf/d18zocF4fq6tJQlJXWXJdzseE+DQ1FeVdeVv6s9RwnDx0oqMNq6933Z048LfbTi+H+y3J6ja5fDGl9z0HB+GaWlWMI2lVvd/capBZHacZE2tCkXmIUgkaQ7MvMTkSxocphKZnUi8gNWZeZmyLyINPvCszPkTMI05EyEKZeZRoUi8zOpEyIHuZWYnMjkA7Mp6gnIpsB3vCSmZ8inMKfkK1WA5gSkQA5mbjuEWtFp81bXqaSRZb58EeI4vw2em3cXW/TogvDPDXq6kYtNRtOTrkj28qfNJ+pSpckl0OP0zWryXocNCEFBJUlXJWzzHtXwkNqik96xWDXz6npszneK8ItVW3Sim2u9HTlx8eEleB/d331P5v0KOpqxVvf8yHlbem0Y4KlVclSrYYpgJFo9bLTDUHXsZ9NBzlyJodBhPUM0Zl5FQ5THNmaEgpTIo4yDYiMyPUAdKRFMzuRMistGZSmIyLUijQphKZmUglIDQpl5mfImQD8ysxGRMgh+Zb1DPkU5AOcwHMWpATkTVaMiRERmMUia0NsXKZepITdiBmZTmLbBcjTFNzF6+p8Mr5UwUwdTdNd9io8rPVjbpdSHal4XDt9yHn+vk6do3wRGhPvSszoNMZAuYnImQD8iZiMiZFGhTCyM2RakBoyKyE5EyCH5EyE5F5ANyLTFJl2NDUw0xKkWpDQ6yOQrIFzAZkTIVkSyobkU5C7LRNDYsGRVhIjUCkNTFS1APeAN1ZAp7AOQEpgXKRWQtyKs1rJyYE5AOQLkAeRBdkLqYUpF5CbLsw2dkXkJTLsBuRMhVksBuRakJyCyIHZEyFZF2UNyLyE2XZA9SJkKTLsaHKRakJsvIobkVkLyJYB2TICyWENTDchMGXNkqwxSDc9hKCClykDmSaFSCGqYEpC7JYB2RsDIJsupinIrIGTBsug8iCsiBMBZdi7Lsy2YmMsRZaYDYkkgIyotysgiYSYsNMaCLsXmVmTVxoRb2FwmSciaYvMtSFINRKHxexGVCJJssRVl2LLsqDslg2U2AcJDZGbIJ6oU9SCcjM9QLIgOTFSCsW2BdFUVkVkBbQLmVOYlyKg3IFsFsFyKDyIKsgRYRCGWkRZZAIWQgFlSIQlUJCyGQUQkQhVMQ5EIEMFTIQ0ARbIQIplMhCipAFkAsZeyIQC2LkQhABRCABIAhCgQWQgRRRCF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ZA" altLang="en-US">
              <a:solidFill>
                <a:prstClr val="black"/>
              </a:solidFill>
            </a:endParaRPr>
          </a:p>
        </p:txBody>
      </p:sp>
      <p:sp>
        <p:nvSpPr>
          <p:cNvPr id="92165" name="AutoShape 4" descr="data:image/jpeg;base64,/9j/4AAQSkZJRgABAQAAAQABAAD/2wCEAAkGBxQQEg8UDxQPDxAQDw8PEA8PEA8PDxAPFBQWFhQUFBQYHCggGBolGxQUITEhJSkrLi4uFx8zODMsNygtLiwBCgoKDg0OFxAQGiwkHBwsLCwsLCwsLCwsLCwsLCwsLCwsLCwsLCwsLCwsLCwsLCwsLCwsLCwsLCwsLCwsLCwsLP/AABEIAMIBAwMBIgACEQEDEQH/xAAcAAACAwEBAQEAAAAAAAAAAAACAwABBAUGBwj/xAA7EAACAgECBAMGAwYFBQEAAAAAAQIREgMhBDFBUQVhcQYTIoGRoTKx4QcUUpLB0RYjQmLwQ1NygoMz/8QAGQEBAQEBAQEAAAAAAAAAAAAAAAECAwQF/8QAIBEBAQEAAgIDAQEBAAAAAAAAAAERAhIhMQMTUUFhcf/aAAwDAQACEQMRAD8A9+oofEXFDon0LXkkEg0VRdE0wSkHGYCoKMTNxZKJMjZReI8GVaYSKURijXMlsTrULLUkFsZ7NdQotIvFFWN1LxxaLsEsKOyFItOiNKshbKxCWKBkHiW4jYdaUSSDxIydicC6AktmMYnXbXIsurmMs3QMZb2VKLZUYteR3/jnnluSLaEx1BqkcLrp4BKIuaHtidSZqcql4whxIXk/IhvaxkViHH5GaMwnNmcrrsbEDNUZoarGOZMsTZYOOp3GwafqZ1GwoRaLcSa0L7lqVC4sJzMqZkXkLWp33KyGINMNMTGQUpdi1D4ojFe8GqSMeY1kq7LsCbAyHtPR5AIzCchrUkEkXkABJk9r6NTKlMTmBKZerPY33hUtQRkWXrE201SA1WRMqZP60VQGrNfMKQmcLNz/AFL/AIkdUNagqOmg1E1sZymvUpCuYwpmdi4CiEssaYzRCbATJZNaHFh2KiwrLqGxkMUzOmEpDA/IpyFZETEiUxBKwYsJMdjqNMugUwkzOtYOKGoUmFZm1cGwcUVZdk0xadFuQNksqYPMFzKsGxF8o0A0FYLZqck6hoNMCy7FpIKySYFkbM60VOQLkXNgM1Kzisg0xMi1MofkDJi1ItyCLsgFkGmM+RMj5Dq+2XEuDjm6dpSaWST3fxVd9mc/Q8e1o6kNSOtNzheLnPOr5qp9H2OP2xp9r1uKhpq9ScNOP8U5RgvqzDwvtJwupnjraXwOpZSw+ccqyXmj47x/impxEk9ab1JRbxb6XvS7LyM8dZK07d8+n1J9pj7d4N43pcUtR6Lk/dyxkpLF78pLydM6akfD/CfHtThpuWjLFuOLUllGUeaTT/5zOrp+3nFK/ihK3e+nHbyVdDU+WJj65kWpHyeP7QuISn/+cm1s3CsH5Jc/nfz5COA/aBxUIyU3DVvaMpxWUX3+Gr+Zfsg+xKQSkfLuH/aJqvTanpac5O1mm4Kq7bjuH/aJLS0tOMtJT1IJJvLCLgo0q5/FfyHeD6bkWpHyLX/aVxEn/lx0oLfbFz2823zOT4l7a8Xq/i1ZRj/Dpf5S2f8At369+xm81fdIa0W3FOLkt3FNOSXmhqkfnLS8a1oTyjq6sZb/ABKclPd2/iu93u+56T/HXF6lXquFJfgjCOTXVuv0J2NfaciZHivCfbvT1IR97GS1eTUMWpUvxJNqr7G5+2Gl/Bq/PD+5s16fIvI8pL2z0uUYSb7NpHP/AMZaiW8dJve5VP7pPYK93kDkfOtf2x1nVSiuvwQTVfOxUvajiNv82r/2aW32Ca+k5FOR83j7TcQ+Wt83p6a3/lBl7U8WntOMl5w0/wCw019Icisj5u/anjNvi0/TCO/2Odx/ifFa6rV1G4vnFfDD5pLf5jx+pv8Aj6j+/wCnePvNLK0sc4XcrpVfN0/oaHI+KrQ7yj6WjdHitVJL3urS2V6knS+pLZ+rN/H1ebFuR8s/eZ/9yf8ANL+5l1Jaje+pKv8Ayl/ck5xcv4+tSYKkfJIqa3WpJXzptN/Oxy4jU/7mp/MX7Idb+Pq6ZeR8jzld+91r2/6j6Aa0clU56kkv4pt/mPsida+vWQ+Px065S1F/9Jr+pQ+yHXk8zGMnd3yfO9xM+Hkkr6+Z2brmo/cOOptyVeVHm7t9XIjoNvZS5bOg9TQk6+GTa8nyOtn8iX5k7nVx48LN38Mvow9PhNRLlK75I6yYV9nEfYnWOdp8NKMray2umlu91QxcCrt1TnySe0eexsae2+/ewl5v6D7KvWMEODl8Kdru0toprt13G6mhGtLadp/GsX8S9X6Gv1ZMkuTv5pk7nWObo6ME00ptOTf4f9FbNMzcXCOTwyrJVydRrf7navyoBza62uzW9FnypkcXC++9bJPzOz4ZwUML1HbdclNOP2KfE+TXqlXyokOIT5ZLpunSNd6ZHSjwuk8a5cpSWT+aTry29T2fhGjweq8IPOeP4dSDTa6+R4rwrwPV4uT92rrnJtqC+Z7PwD2OehJTnqSU1y91Jx9U2+Zrhy5VLxjsf4e0OkIr6/3PMcZ7C6uTenqRacn+Jyi8enQ97FEO1THzHjfZLivjTTnC1WEo7pParZj8V8A4lQ04+71FFLZq5+ieN7n1mSFaum2jPUx8q0eE14Rinp6jSVZSjNWc7j9XXyaVx5bWk1/U+zRhSRzvFfCo66kpbWqtVf3M9FfHHxepp3lNuT2q20v1E/v+pzyclts3Vep1PaPwWXDajg25Wm4t/wCpW1f2POasZJNbpWre/I5WJlaXur2tvf4nGN/1D1OJnjjvSezUn9PUy+5XdVFU1z38/qBLxBxVc+Wz/CvRehn/AIOn4THVUk22oVurtNPsr2fI1cf4p7ro22nTe0bPN6XFSzi43+K0vzR0+N4pSpNK09u6vz+5bu+Wpcjbw/i7lG3F26pLr82bNLi06p7tXTav8jy3E8S1sneyVLp6g6PFu1are9tiefZ2r2C1b/UimYdPiYyVpv6N7hqXn/R/cz2rpsbHIhji/Ug2/qai4Xz6eZT0V1bS8lsSLropf+zozcZGMk1k4U1+HJ22t07f/KMymRqjGLW0rXpZUtJPs/l+pm4DGCacnJW6zpbVty9OX3H1kqtyjvsqrdU67dRTIk00tlGrrfZL6IVPWfbmr5KhmkowSituyrf0f69xjfajOxmxm0+Kl1S+6Griu6e3ZMknfRP1M+rpx6Jtvnz/ADEsqZTp8Wn+F7vu3H8wY8ZS7+bf5CY8LTdtpPpdmjhPBZ6n4IOa5PGDavyfT0NySmF/vdpvelzaV1518hn7w9kt769DoaPsvquvgn6SpK/Q73AexeyepKMV1jFW/qanx76ivINN9Wn2Uftys9R7M+zmpKcJaqSgneM4qeXPdq1Ss9PwfgGlptOMVsq79Ks7uikkktqR24/FntPH8M0Y4xSVKlVRjivkugzIU5g5nVK0ZkchCkE5FDcgXIGwHIgY5guYpyAlI1ia857deGvW04TgnKWlkmkrk4yr8t/qfNOJ0trSt9Fufa8jyntL7OqS03w8Ip21KK2tPl+TOPycL7jUv8fKNaMrpJ7vlT5sCHDuTa5Wek1NBrmqp/kJWnHql6rmce69XL4bw9xacpL4WmlF7c+4XiSUblVu1v0N8uFvZSXdJUYuL4dpUmpd40+fcnbamOO9RptrZv7dQFJ93yNenwuV28e3wtt/Qt+Hy6b/ACaOuwb/AA2kl8fxNLa6q9vmzoTlJcn89rZxtDhZRTXXy3HaWUf9dpdPPp6HHlx8+x0vez7kM61rIc/KGLSlkskqXVOSpfkaIzS6fYzR4rbd9UuqDbnzyjXp+pa6a0SlXT8mL97jW770AtJS5792T3Pba+SS/sTDBT4jsvW6RfvXW1ee+xv4HwDW1eUXFN3lLZep6Hg/ZCKr3s5S25RSSNz4rR5CDXzfZHV8O8C19feMHCH8Wr8K+S5s9xwnhmjpV7uEV5839TdkdePwT+prg+F+yWnpu9V+9l2qoL5dT0WlpRgkoJRS5JJJA5FqR3kk9IIOxLYSZdZOiw1IQpEcwHuRSYlTCzKhykXkIyLyIp+YLYvImYBWDIpSJJjTAlSJYLY0xy/F/BYayk6XvMWoy5bnidfwLVWXwvY+kNvuZta9919Dly4TlWpcfO/CuBepracGnTklLmqit5b+iYXjvhnuNVxTuOzjat49m+57fR0FGV1Fc+SPPe1mllKMnttXqY5fHnFfdeW1uHio3TbfSm0unTqY5yWPOWXVSfbpfyOmnXJv06FamlCXNK+/6nCXGurifvqXm3eyqhkHmrS26219zZLwuPRbd0rM/FcPhHa32pbLv5m9l9M2I4V2+rIc7PU6RnXmiDozjXLTa5Pf/d18zocF4fq6tJQlJXWXJdzseE+DQ1FeVdeVv6s9RwnDx0oqMNq6933Z048LfbTi+H+y3J6ja5fDGl9z0HB+GaWlWMI2lVvd/capBZHacZE2tCkXmIUgkaQ7MvMTkSxocphKZnUi8gNWZeZmyLyINPvCszPkTMI05EyEKZeZRoUi8zOpEyIHuZWYnMjkA7Mp6gnIpsB3vCSmZ8inMKfkK1WA5gSkQA5mbjuEWtFp81bXqaSRZb58EeI4vw2em3cXW/TogvDPDXq6kYtNRtOTrkj28qfNJ+pSpckl0OP0zWryXocNCEFBJUlXJWzzHtXwkNqik96xWDXz6npszneK8ItVW3Sim2u9HTlx8eEleB/d331P5v0KOpqxVvf8yHlbem0Y4KlVclSrYYpgJFo9bLTDUHXsZ9NBzlyJodBhPUM0Zl5FQ5THNmaEgpTIo4yDYiMyPUAdKRFMzuRMistGZSmIyLUijQphKZmUglIDQpl5mfImQD8ysxGRMgh+Zb1DPkU5AOcwHMWpATkTVaMiRERmMUia0NsXKZepITdiBmZTmLbBcjTFNzF6+p8Mr5UwUwdTdNd9io8rPVjbpdSHal4XDt9yHn+vk6do3wRGhPvSszoNMZAuYnImQD8iZiMiZFGhTCyM2RakBoyKyE5EyCH5EyE5F5ANyLTFJl2NDUw0xKkWpDQ6yOQrIFzAZkTIVkSyobkU5C7LRNDYsGRVhIjUCkNTFS1APeAN1ZAp7AOQEpgXKRWQtyKs1rJyYE5AOQLkAeRBdkLqYUpF5CbLsw2dkXkJTLsBuRMhVksBuRakJyCyIHZEyFZF2UNyLyE2XZA9SJkKTLsaHKRakJsvIobkVkLyJYB2TICyWENTDchMGXNkqwxSDc9hKCClykDmSaFSCGqYEpC7JYB2RsDIJsupinIrIGTBsug8iCsiBMBZdi7Lsy2YmMsRZaYDYkkgIyotysgiYSYsNMaCLsXmVmTVxoRb2FwmSciaYvMtSFINRKHxexGVCJJssRVl2LLsqDslg2U2AcJDZGbIJ6oU9SCcjM9QLIgOTFSCsW2BdFUVkVkBbQLmVOYlyKg3IFsFsFyKDyIKsgRYRCGWkRZZAIWQgFlSIQlUJCyGQUQkQhVMQ5EIEMFTIQ0ARbIQIplMhCipAFkAsZeyIQC2LkQhABRCABIAhCgQWQgRRRCFH//Z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ZA" altLang="en-US">
              <a:solidFill>
                <a:prstClr val="black"/>
              </a:solidFill>
            </a:endParaRPr>
          </a:p>
        </p:txBody>
      </p:sp>
      <p:sp>
        <p:nvSpPr>
          <p:cNvPr id="92166" name="AutoShape 6" descr="data:image/jpeg;base64,/9j/4AAQSkZJRgABAQAAAQABAAD/2wCEAAkGBxQQEg8UDxQPDxAQDw8PEA8PEA8PDxAPFBQWFhQUFBQYHCggGBolGxQUITEhJSkrLi4uFx8zODMsNygtLiwBCgoKDg0OFxAQGiwkHBwsLCwsLCwsLCwsLCwsLCwsLCwsLCwsLCwsLCwsLCwsLCwsLCwsLCwsLCwsLCwsLCwsLP/AABEIAMIBAwMBIgACEQEDEQH/xAAcAAACAwEBAQEAAAAAAAAAAAACAwABBAUGBwj/xAA7EAACAgECBAMGAwYFBQEAAAAAAQIREgMhBDFBUQVhcQYTIoGRoTKx4QcUUpLB0RYjQmLwQ1NygoMz/8QAGQEBAQEBAQEAAAAAAAAAAAAAAAECAwQF/8QAIBEBAQEAAgIDAQEBAAAAAAAAAAERAhIhMQMTUUFhcf/aAAwDAQACEQMRAD8A9+oofEXFDon0LXkkEg0VRdE0wSkHGYCoKMTNxZKJMjZReI8GVaYSKURijXMlsTrULLUkFsZ7NdQotIvFFWN1LxxaLsEsKOyFItOiNKshbKxCWKBkHiW4jYdaUSSDxIydicC6AktmMYnXbXIsurmMs3QMZb2VKLZUYteR3/jnnluSLaEx1BqkcLrp4BKIuaHtidSZqcql4whxIXk/IhvaxkViHH5GaMwnNmcrrsbEDNUZoarGOZMsTZYOOp3GwafqZ1GwoRaLcSa0L7lqVC4sJzMqZkXkLWp33KyGINMNMTGQUpdi1D4ojFe8GqSMeY1kq7LsCbAyHtPR5AIzCchrUkEkXkABJk9r6NTKlMTmBKZerPY33hUtQRkWXrE201SA1WRMqZP60VQGrNfMKQmcLNz/AFL/AIkdUNagqOmg1E1sZymvUpCuYwpmdi4CiEssaYzRCbATJZNaHFh2KiwrLqGxkMUzOmEpDA/IpyFZETEiUxBKwYsJMdjqNMugUwkzOtYOKGoUmFZm1cGwcUVZdk0xadFuQNksqYPMFzKsGxF8o0A0FYLZqck6hoNMCy7FpIKySYFkbM60VOQLkXNgM1Kzisg0xMi1MofkDJi1ItyCLsgFkGmM+RMj5Dq+2XEuDjm6dpSaWST3fxVd9mc/Q8e1o6kNSOtNzheLnPOr5qp9H2OP2xp9r1uKhpq9ScNOP8U5RgvqzDwvtJwupnjraXwOpZSw+ccqyXmj47x/impxEk9ab1JRbxb6XvS7LyM8dZK07d8+n1J9pj7d4N43pcUtR6Lk/dyxkpLF78pLydM6akfD/CfHtThpuWjLFuOLUllGUeaTT/5zOrp+3nFK/ihK3e+nHbyVdDU+WJj65kWpHyeP7QuISn/+cm1s3CsH5Jc/nfz5COA/aBxUIyU3DVvaMpxWUX3+Gr+Zfsg+xKQSkfLuH/aJqvTanpac5O1mm4Kq7bjuH/aJLS0tOMtJT1IJJvLCLgo0q5/FfyHeD6bkWpHyLX/aVxEn/lx0oLfbFz2823zOT4l7a8Xq/i1ZRj/Dpf5S2f8At369+xm81fdIa0W3FOLkt3FNOSXmhqkfnLS8a1oTyjq6sZb/ABKclPd2/iu93u+56T/HXF6lXquFJfgjCOTXVuv0J2NfaciZHivCfbvT1IR97GS1eTUMWpUvxJNqr7G5+2Gl/Bq/PD+5s16fIvI8pL2z0uUYSb7NpHP/AMZaiW8dJve5VP7pPYK93kDkfOtf2x1nVSiuvwQTVfOxUvajiNv82r/2aW32Ca+k5FOR83j7TcQ+Wt83p6a3/lBl7U8WntOMl5w0/wCw019Icisj5u/anjNvi0/TCO/2Odx/ifFa6rV1G4vnFfDD5pLf5jx+pv8Aj6j+/wCnePvNLK0sc4XcrpVfN0/oaHI+KrQ7yj6WjdHitVJL3urS2V6knS+pLZ+rN/H1ebFuR8s/eZ/9yf8ANL+5l1Jaje+pKv8Ayl/ck5xcv4+tSYKkfJIqa3WpJXzptN/Oxy4jU/7mp/MX7Idb+Pq6ZeR8jzld+91r2/6j6Aa0clU56kkv4pt/mPsida+vWQ+Px065S1F/9Jr+pQ+yHXk8zGMnd3yfO9xM+Hkkr6+Z2brmo/cOOptyVeVHm7t9XIjoNvZS5bOg9TQk6+GTa8nyOtn8iX5k7nVx48LN38Mvow9PhNRLlK75I6yYV9nEfYnWOdp8NKMray2umlu91QxcCrt1TnySe0eexsae2+/ewl5v6D7KvWMEODl8Kdru0toprt13G6mhGtLadp/GsX8S9X6Gv1ZMkuTv5pk7nWObo6ME00ptOTf4f9FbNMzcXCOTwyrJVydRrf7navyoBza62uzW9FnypkcXC++9bJPzOz4ZwUML1HbdclNOP2KfE+TXqlXyokOIT5ZLpunSNd6ZHSjwuk8a5cpSWT+aTry29T2fhGjweq8IPOeP4dSDTa6+R4rwrwPV4uT92rrnJtqC+Z7PwD2OehJTnqSU1y91Jx9U2+Zrhy5VLxjsf4e0OkIr6/3PMcZ7C6uTenqRacn+Jyi8enQ97FEO1THzHjfZLivjTTnC1WEo7pParZj8V8A4lQ04+71FFLZq5+ieN7n1mSFaum2jPUx8q0eE14Rinp6jSVZSjNWc7j9XXyaVx5bWk1/U+zRhSRzvFfCo66kpbWqtVf3M9FfHHxepp3lNuT2q20v1E/v+pzyclts3Vep1PaPwWXDajg25Wm4t/wCpW1f2POasZJNbpWre/I5WJlaXur2tvf4nGN/1D1OJnjjvSezUn9PUy+5XdVFU1z38/qBLxBxVc+Wz/CvRehn/AIOn4THVUk22oVurtNPsr2fI1cf4p7ro22nTe0bPN6XFSzi43+K0vzR0+N4pSpNK09u6vz+5bu+Wpcjbw/i7lG3F26pLr82bNLi06p7tXTav8jy3E8S1sneyVLp6g6PFu1are9tiefZ2r2C1b/UimYdPiYyVpv6N7hqXn/R/cz2rpsbHIhji/Ug2/qai4Xz6eZT0V1bS8lsSLropf+zozcZGMk1k4U1+HJ22t07f/KMymRqjGLW0rXpZUtJPs/l+pm4DGCacnJW6zpbVty9OX3H1kqtyjvsqrdU67dRTIk00tlGrrfZL6IVPWfbmr5KhmkowSituyrf0f69xjfajOxmxm0+Kl1S+6Griu6e3ZMknfRP1M+rpx6Jtvnz/ADEsqZTp8Wn+F7vu3H8wY8ZS7+bf5CY8LTdtpPpdmjhPBZ6n4IOa5PGDavyfT0NySmF/vdpvelzaV1518hn7w9kt769DoaPsvquvgn6SpK/Q73AexeyepKMV1jFW/qanx76ivINN9Wn2Uftys9R7M+zmpKcJaqSgneM4qeXPdq1Ss9PwfgGlptOMVsq79Ks7uikkktqR24/FntPH8M0Y4xSVKlVRjivkugzIU5g5nVK0ZkchCkE5FDcgXIGwHIgY5guYpyAlI1ia857deGvW04TgnKWlkmkrk4yr8t/qfNOJ0trSt9Fufa8jyntL7OqS03w8Ip21KK2tPl+TOPycL7jUv8fKNaMrpJ7vlT5sCHDuTa5Wek1NBrmqp/kJWnHql6rmce69XL4bw9xacpL4WmlF7c+4XiSUblVu1v0N8uFvZSXdJUYuL4dpUmpd40+fcnbamOO9RptrZv7dQFJ93yNenwuV28e3wtt/Qt+Hy6b/ACaOuwb/AA2kl8fxNLa6q9vmzoTlJcn89rZxtDhZRTXXy3HaWUf9dpdPPp6HHlx8+x0vez7kM61rIc/KGLSlkskqXVOSpfkaIzS6fYzR4rbd9UuqDbnzyjXp+pa6a0SlXT8mL97jW770AtJS5792T3Pba+SS/sTDBT4jsvW6RfvXW1ee+xv4HwDW1eUXFN3lLZep6Hg/ZCKr3s5S25RSSNz4rR5CDXzfZHV8O8C19feMHCH8Wr8K+S5s9xwnhmjpV7uEV5839TdkdePwT+prg+F+yWnpu9V+9l2qoL5dT0WlpRgkoJRS5JJJA5FqR3kk9IIOxLYSZdZOiw1IQpEcwHuRSYlTCzKhykXkIyLyIp+YLYvImYBWDIpSJJjTAlSJYLY0xy/F/BYayk6XvMWoy5bnidfwLVWXwvY+kNvuZta9919Dly4TlWpcfO/CuBepracGnTklLmqit5b+iYXjvhnuNVxTuOzjat49m+57fR0FGV1Fc+SPPe1mllKMnttXqY5fHnFfdeW1uHio3TbfSm0unTqY5yWPOWXVSfbpfyOmnXJv06FamlCXNK+/6nCXGurifvqXm3eyqhkHmrS26219zZLwuPRbd0rM/FcPhHa32pbLv5m9l9M2I4V2+rIc7PU6RnXmiDozjXLTa5Pf/d18zocF4fq6tJQlJXWXJdzseE+DQ1FeVdeVv6s9RwnDx0oqMNq6933Z048LfbTi+H+y3J6ja5fDGl9z0HB+GaWlWMI2lVvd/capBZHacZE2tCkXmIUgkaQ7MvMTkSxocphKZnUi8gNWZeZmyLyINPvCszPkTMI05EyEKZeZRoUi8zOpEyIHuZWYnMjkA7Mp6gnIpsB3vCSmZ8inMKfkK1WA5gSkQA5mbjuEWtFp81bXqaSRZb58EeI4vw2em3cXW/TogvDPDXq6kYtNRtOTrkj28qfNJ+pSpckl0OP0zWryXocNCEFBJUlXJWzzHtXwkNqik96xWDXz6npszneK8ItVW3Sim2u9HTlx8eEleB/d331P5v0KOpqxVvf8yHlbem0Y4KlVclSrYYpgJFo9bLTDUHXsZ9NBzlyJodBhPUM0Zl5FQ5THNmaEgpTIo4yDYiMyPUAdKRFMzuRMistGZSmIyLUijQphKZmUglIDQpl5mfImQD8ysxGRMgh+Zb1DPkU5AOcwHMWpATkTVaMiRERmMUia0NsXKZepITdiBmZTmLbBcjTFNzF6+p8Mr5UwUwdTdNd9io8rPVjbpdSHal4XDt9yHn+vk6do3wRGhPvSszoNMZAuYnImQD8iZiMiZFGhTCyM2RakBoyKyE5EyCH5EyE5F5ANyLTFJl2NDUw0xKkWpDQ6yOQrIFzAZkTIVkSyobkU5C7LRNDYsGRVhIjUCkNTFS1APeAN1ZAp7AOQEpgXKRWQtyKs1rJyYE5AOQLkAeRBdkLqYUpF5CbLsw2dkXkJTLsBuRMhVksBuRakJyCyIHZEyFZF2UNyLyE2XZA9SJkKTLsaHKRakJsvIobkVkLyJYB2TICyWENTDchMGXNkqwxSDc9hKCClykDmSaFSCGqYEpC7JYB2RsDIJsupinIrIGTBsug8iCsiBMBZdi7Lsy2YmMsRZaYDYkkgIyotysgiYSYsNMaCLsXmVmTVxoRb2FwmSciaYvMtSFINRKHxexGVCJJssRVl2LLsqDslg2U2AcJDZGbIJ6oU9SCcjM9QLIgOTFSCsW2BdFUVkVkBbQLmVOYlyKg3IFsFsFyKDyIKsgRYRCGWkRZZAIWQgFlSIQlUJCyGQUQkQhVMQ5EIEMFTIQ0ARbIQIplMhCipAFkAsZeyIQC2LkQhABRCABIAhCgQWQgRRRCFH//Z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ZA" alt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103" y="812800"/>
            <a:ext cx="4162865" cy="560153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ZA" b="1" u="sng" dirty="0">
                <a:solidFill>
                  <a:prstClr val="black"/>
                </a:solidFill>
                <a:latin typeface="Arial" panose="020B0604020202020204" pitchFamily="34" charset="0"/>
              </a:rPr>
              <a:t>Narrative RQOs: Representative for IUA </a:t>
            </a:r>
          </a:p>
          <a:p>
            <a:pPr eaLnBrk="0" hangingPunct="0">
              <a:defRPr/>
            </a:pPr>
            <a:endParaRPr lang="en-ZA" b="1" u="sng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</a:rPr>
              <a:t>Nutrients: 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</a:rPr>
              <a:t>Instream concentration of nutrients must be maintained to sustain aquatic ecosystem health and ensure the prescribed ecological category is met. </a:t>
            </a:r>
          </a:p>
          <a:p>
            <a:pPr eaLnBrk="0" hangingPunct="0">
              <a:defRPr/>
            </a:pPr>
            <a:endParaRPr lang="en-ZA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</a:rPr>
              <a:t>Salts: 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</a:rPr>
              <a:t>In-stream concentrations of salt must be maintained or improved upon to support the aquatic ecosystem and the water quality user requirements.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endParaRPr lang="en-ZA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</a:rPr>
              <a:t>Pathogens: 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</a:rPr>
              <a:t>The presence of pathogens should pose a low risk to human health.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endParaRPr lang="en-ZA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</a:rPr>
              <a:t>System variables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</a:rPr>
              <a:t>: pH must be maintained at present state.  </a:t>
            </a:r>
          </a:p>
          <a:p>
            <a:pPr eaLnBrk="0" hangingPunct="0">
              <a:defRPr/>
            </a:pPr>
            <a:endParaRPr lang="en-ZA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r>
              <a:rPr lang="en-ZA" sz="1600" b="1" dirty="0">
                <a:solidFill>
                  <a:prstClr val="black"/>
                </a:solidFill>
                <a:latin typeface="Arial" panose="020B0604020202020204" pitchFamily="34" charset="0"/>
              </a:rPr>
              <a:t>Toxics: 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</a:rPr>
              <a:t>The concentrations of toxins should not be at a level that is toxic to aquatic organisms and human health.                                                         </a:t>
            </a:r>
          </a:p>
        </p:txBody>
      </p:sp>
      <p:pic>
        <p:nvPicPr>
          <p:cNvPr id="92170" name="Picture 4" descr="D:\RQOs\stakeholder meetimg\water qual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01600"/>
            <a:ext cx="741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1" name="Picture 8" descr="D:\RQOs\stakeholder meetimg\ri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150813"/>
            <a:ext cx="6619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667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8421</TotalTime>
  <Words>1106</Words>
  <Application>Microsoft Office PowerPoint</Application>
  <PresentationFormat>On-screen Show (4:3)</PresentationFormat>
  <Paragraphs>198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Futura Md BT</vt:lpstr>
      <vt:lpstr>Gill Sans Light</vt:lpstr>
      <vt:lpstr>Lucida Handwriting</vt:lpstr>
      <vt:lpstr>Times New Roman</vt:lpstr>
      <vt:lpstr>Wingdings</vt:lpstr>
      <vt:lpstr>1_Office Theme</vt:lpstr>
      <vt:lpstr>2_Office Theme</vt:lpstr>
      <vt:lpstr>Office Theme</vt:lpstr>
      <vt:lpstr>PowerPoint Presentation</vt:lpstr>
      <vt:lpstr>Legal Mandate </vt:lpstr>
      <vt:lpstr>  Background </vt:lpstr>
      <vt:lpstr>  Classification System </vt:lpstr>
      <vt:lpstr>Classification Process</vt:lpstr>
      <vt:lpstr>Water Resource Classes</vt:lpstr>
      <vt:lpstr>Resource Quality Objectives (RQOs)</vt:lpstr>
      <vt:lpstr>RQOs Determination Process</vt:lpstr>
      <vt:lpstr>PowerPoint Presentation</vt:lpstr>
      <vt:lpstr>PowerPoint Presentation</vt:lpstr>
      <vt:lpstr>  Study Area </vt:lpstr>
      <vt:lpstr>  Map of the Study Area</vt:lpstr>
      <vt:lpstr>Capacity Building</vt:lpstr>
      <vt:lpstr>Potential Areas for Capacity Building</vt:lpstr>
      <vt:lpstr>  Stakeholder Engagement   </vt:lpstr>
      <vt:lpstr>  Project Management Committee (PMC)</vt:lpstr>
      <vt:lpstr>Contacts and Communication</vt:lpstr>
      <vt:lpstr>  THANK YOU! 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Nena Maree</dc:creator>
  <cp:lastModifiedBy>Makanda Cornelia Koleka</cp:lastModifiedBy>
  <cp:revision>503</cp:revision>
  <dcterms:created xsi:type="dcterms:W3CDTF">2010-03-26T07:38:17Z</dcterms:created>
  <dcterms:modified xsi:type="dcterms:W3CDTF">2022-02-11T07:43:49Z</dcterms:modified>
</cp:coreProperties>
</file>